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17"/>
  </p:notesMasterIdLst>
  <p:sldIdLst>
    <p:sldId id="280" r:id="rId3"/>
    <p:sldId id="278" r:id="rId4"/>
    <p:sldId id="276" r:id="rId5"/>
    <p:sldId id="277" r:id="rId6"/>
    <p:sldId id="257" r:id="rId7"/>
    <p:sldId id="259" r:id="rId8"/>
    <p:sldId id="260" r:id="rId9"/>
    <p:sldId id="261" r:id="rId10"/>
    <p:sldId id="262" r:id="rId11"/>
    <p:sldId id="258" r:id="rId12"/>
    <p:sldId id="264" r:id="rId13"/>
    <p:sldId id="274" r:id="rId14"/>
    <p:sldId id="275" r:id="rId15"/>
    <p:sldId id="279" r:id="rId16"/>
  </p:sldIdLst>
  <p:sldSz cx="9144000" cy="5143500" type="screen16x9"/>
  <p:notesSz cx="6858000" cy="9144000"/>
  <p:embeddedFontLst>
    <p:embeddedFont>
      <p:font typeface="Archivo" pitchFamily="2" charset="77"/>
      <p:regular r:id="rId18"/>
      <p:bold r:id="rId19"/>
      <p:italic r:id="rId20"/>
      <p:boldItalic r:id="rId21"/>
    </p:embeddedFont>
    <p:embeddedFont>
      <p:font typeface="Archivo ExtraBold" panose="020F0502020204030204" pitchFamily="34" charset="0"/>
      <p:regular r:id="rId22"/>
      <p:bold r:id="rId23"/>
      <p:italic r:id="rId24"/>
      <p:boldItalic r:id="rId25"/>
    </p:embeddedFont>
    <p:embeddedFont>
      <p:font typeface="Archivo Medium" pitchFamily="2" charset="77"/>
      <p:regular r:id="rId26"/>
      <p:bold r:id="rId27"/>
      <p:italic r:id="rId28"/>
      <p:boldItalic r:id="rId29"/>
    </p:embeddedFont>
    <p:embeddedFont>
      <p:font typeface="Mulish" pitchFamily="2" charset="77"/>
      <p:regular r:id="rId30"/>
      <p:bold r:id="rId31"/>
      <p:italic r:id="rId32"/>
      <p:boldItalic r:id="rId33"/>
    </p:embeddedFont>
    <p:embeddedFont>
      <p:font typeface="Mulish Black" pitchFamily="2" charset="77"/>
      <p:bold r:id="rId34"/>
      <p:italic r:id="rId35"/>
      <p:boldItalic r:id="rId36"/>
    </p:embeddedFont>
    <p:embeddedFont>
      <p:font typeface="Mulish ExtraBold" pitchFamily="2" charset="77"/>
      <p:bold r:id="rId37"/>
      <p:italic r:id="rId38"/>
      <p:boldItalic r:id="rId39"/>
    </p:embeddedFont>
    <p:embeddedFont>
      <p:font typeface="Mulish Medium" pitchFamily="2" charset="77"/>
      <p:regular r:id="rId40"/>
      <p:bold r:id="rId41"/>
      <p:italic r:id="rId42"/>
      <p:boldItalic r:id="rId43"/>
    </p:embeddedFont>
    <p:embeddedFont>
      <p:font typeface="Mulish SemiBold" pitchFamily="2" charset="77"/>
      <p:regular r:id="rId44"/>
      <p:bold r:id="rId45"/>
      <p:italic r:id="rId46"/>
      <p:boldItalic r:id="rId47"/>
    </p:embeddedFont>
    <p:embeddedFont>
      <p:font typeface="Nunito Sans Black" panose="020F0502020204030204" pitchFamily="34" charset="0"/>
      <p:bold r:id="rId48"/>
      <p:italic r:id="rId49"/>
      <p:boldItalic r:id="rId50"/>
    </p:embeddedFont>
    <p:embeddedFont>
      <p:font typeface="Nunito Sans ExtraBold" panose="020F0502020204030204" pitchFamily="34" charset="0"/>
      <p:bold r:id="rId51"/>
      <p:italic r:id="rId52"/>
      <p:boldItalic r:id="rId53"/>
    </p:embeddedFont>
    <p:embeddedFont>
      <p:font typeface="Rubik" pitchFamily="2" charset="-79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yan Rebadulla" initials="" lastIdx="11" clrIdx="0"/>
  <p:cmAuthor id="1" name="Penny Cena" initials="" lastIdx="1" clrIdx="1"/>
  <p:cmAuthor id="2" name="Winston Damarillo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4119A4-38EF-F849-85C4-C59BA76E8DD7}" v="131" dt="2024-03-24T07:35:3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729"/>
  </p:normalViewPr>
  <p:slideViewPr>
    <p:cSldViewPr snapToGrid="0">
      <p:cViewPr varScale="1">
        <p:scale>
          <a:sx n="149" d="100"/>
          <a:sy n="149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2.fntdata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font" Target="fonts/font2.fntdata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font" Target="fonts/font39.fntdata"/><Relationship Id="rId8" Type="http://schemas.openxmlformats.org/officeDocument/2006/relationships/slide" Target="slides/slide6.xml"/><Relationship Id="rId51" Type="http://schemas.openxmlformats.org/officeDocument/2006/relationships/font" Target="fonts/font3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presProps" Target="presProp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font" Target="fonts/font40.fntdata"/><Relationship Id="rId10" Type="http://schemas.openxmlformats.org/officeDocument/2006/relationships/slide" Target="slides/slide8.xml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orbes.com/sites/emilymason/2022/09/08/despite-a-late-start-bank-owned-zelle-moves-more-money-than-venmo-and-cash-app-combined/?sh=7a6b702d9d3f" TargetMode="External"/><Relationship Id="rId3" Type="http://schemas.openxmlformats.org/officeDocument/2006/relationships/hyperlink" Target="https://www.nic.in/blogs/digital-payments-driving-the-growth-of-digital-economy/" TargetMode="External"/><Relationship Id="rId7" Type="http://schemas.openxmlformats.org/officeDocument/2006/relationships/hyperlink" Target="https://www.linkedin.com/pulse/consumers-small-businesses-trusted-zelle-send-nearly-2b-albert-ko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zellepay.com/press-releases/zeller-announces-q2-customer-growth-and-new-safety-measures" TargetMode="External"/><Relationship Id="rId5" Type="http://schemas.openxmlformats.org/officeDocument/2006/relationships/hyperlink" Target="https://finance.yahoo.com/news/pix-revolutionizes-financial-transactions-brazil-033016901.html" TargetMode="External"/><Relationship Id="rId4" Type="http://schemas.openxmlformats.org/officeDocument/2006/relationships/hyperlink" Target="https://web-assets.bcg.com/be/3c/5bd90af6416a80b4496969ec0d1b/future-of-digital-payments-in-india.pdf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financial-services/our-insights/on-the-verge-of-a-digital-banking-revolution-in-the-philippines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sp.gov.ph/PaymentAndSettlement/2022_Report_on_E-payments_Measurement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11f22d5a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11f22d5a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d757fa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2bd757fa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bd757fa1a3_0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bd757fa1a3_0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>
                <a:solidFill>
                  <a:schemeClr val="dk1"/>
                </a:solidFill>
              </a:rPr>
              <a:t>This slide answers how do we do it?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>
                <a:solidFill>
                  <a:schemeClr val="dk1"/>
                </a:solidFill>
              </a:rPr>
              <a:t>-Introducing a 3rd new option with all of these capabilities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>
                <a:solidFill>
                  <a:schemeClr val="dk1"/>
                </a:solidFill>
              </a:rPr>
              <a:t>-Faster payments </a:t>
            </a:r>
            <a:endParaRPr sz="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" sz="900">
                <a:solidFill>
                  <a:schemeClr val="dk1"/>
                </a:solidFill>
              </a:rPr>
              <a:t>-Cheaper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bd757fa1a3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2bd757fa1a3_0_2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Source: International Monetary Fund (2023); Economist (2023)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India: 1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3"/>
              </a:rPr>
              <a:t>UPI tv</a:t>
            </a: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2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4"/>
              </a:rPr>
              <a:t>BCG 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Pix:3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5"/>
              </a:rPr>
              <a:t>Pix Brazil</a:t>
            </a: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Statista, 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Zelle: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6"/>
              </a:rPr>
              <a:t>Z1</a:t>
            </a: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+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7"/>
              </a:rPr>
              <a:t>Z2</a:t>
            </a: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</a:t>
            </a:r>
            <a:r>
              <a:rPr lang="en" sz="800" u="sng">
                <a:solidFill>
                  <a:schemeClr val="hlink"/>
                </a:solidFill>
                <a:latin typeface="Mulish"/>
                <a:ea typeface="Mulish"/>
                <a:cs typeface="Mulish"/>
                <a:sym typeface="Mulish"/>
                <a:hlinkClick r:id="rId8"/>
              </a:rPr>
              <a:t>Zelle</a:t>
            </a:r>
            <a:r>
              <a:rPr lang="en" sz="8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8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bd757fa1a3_0_2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bd757fa1a3_0_2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bd99adefb1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bd99adefb1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87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97b56a2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97b56a2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bb72428627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g2bb72428627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Mckinsey</a:t>
            </a:r>
            <a:br>
              <a:rPr lang="en" sz="500"/>
            </a:br>
            <a:br>
              <a:rPr lang="en" sz="500"/>
            </a:br>
            <a:r>
              <a:rPr lang="en" sz="1000" u="sng">
                <a:solidFill>
                  <a:schemeClr val="hlink"/>
                </a:solidFill>
                <a:hlinkClick r:id="rId4"/>
              </a:rPr>
              <a:t>BSP</a:t>
            </a:r>
            <a:endParaRPr sz="1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bc73072a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2bc73072a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</a:rPr>
              <a:t>4.8 bn Volume per month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</a:rPr>
              <a:t>$195 bn Value per month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chemeClr val="dk1"/>
                </a:solidFill>
              </a:rPr>
              <a:t>Limits merchant services Segmented money movement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bcfd8cbfe0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bcfd8cbfe0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c81c91266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c81c91266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bd757fa1a3_0_8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bd757fa1a3_0_8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bd99adefb1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bd99adefb1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bd757fa1a3_0_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2bd757fa1a3_0_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2">
  <p:cSld name="TITLE_AND_BODY_1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371600" lvl="2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1828800" lvl="3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2743200" lvl="5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3200400" lvl="6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3657600" lvl="7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4114800" lvl="8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900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5">
  <p:cSld name="TITLE_AND_BODY_15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2 Column">
  <p:cSld name="ONE_COLUMN_TEXT_1_1_1_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5925" y="-15525"/>
            <a:ext cx="9179926" cy="517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27950" y="-15725"/>
            <a:ext cx="9199898" cy="51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/>
          </p:nvPr>
        </p:nvSpPr>
        <p:spPr>
          <a:xfrm>
            <a:off x="235500" y="158500"/>
            <a:ext cx="6794400" cy="1440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 b="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Nunito Sans Black"/>
              <a:buNone/>
              <a:defRPr sz="3500">
                <a:solidFill>
                  <a:srgbClr val="FFFFFF"/>
                </a:solidFill>
                <a:latin typeface="Nunito Sans Black"/>
                <a:ea typeface="Nunito Sans Black"/>
                <a:cs typeface="Nunito Sans Black"/>
                <a:sym typeface="Nunito Sans Black"/>
              </a:defRPr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1"/>
          </p:nvPr>
        </p:nvSpPr>
        <p:spPr>
          <a:xfrm>
            <a:off x="1268075" y="3568808"/>
            <a:ext cx="2982900" cy="127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subTitle" idx="2"/>
          </p:nvPr>
        </p:nvSpPr>
        <p:spPr>
          <a:xfrm>
            <a:off x="5042367" y="3568808"/>
            <a:ext cx="2982900" cy="1275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32"/>
          <p:cNvSpPr txBox="1">
            <a:spLocks noGrp="1"/>
          </p:cNvSpPr>
          <p:nvPr>
            <p:ph type="title" idx="3"/>
          </p:nvPr>
        </p:nvSpPr>
        <p:spPr>
          <a:xfrm>
            <a:off x="1268075" y="2842576"/>
            <a:ext cx="2982900" cy="781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title" idx="4"/>
          </p:nvPr>
        </p:nvSpPr>
        <p:spPr>
          <a:xfrm>
            <a:off x="5042371" y="2842576"/>
            <a:ext cx="2982900" cy="781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 ExtraBold"/>
              <a:buNone/>
              <a:defRPr sz="2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5"/>
          </p:nvPr>
        </p:nvSpPr>
        <p:spPr>
          <a:xfrm>
            <a:off x="1268075" y="2257725"/>
            <a:ext cx="2982900" cy="610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32"/>
          <p:cNvSpPr txBox="1">
            <a:spLocks noGrp="1"/>
          </p:cNvSpPr>
          <p:nvPr>
            <p:ph type="subTitle" idx="6"/>
          </p:nvPr>
        </p:nvSpPr>
        <p:spPr>
          <a:xfrm>
            <a:off x="5042367" y="2257725"/>
            <a:ext cx="2982900" cy="6108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Items list right B">
  <p:cSld name="TITLE_AND_BODY_4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3375" y="-30025"/>
            <a:ext cx="9250749" cy="52035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39325" y="445025"/>
            <a:ext cx="2753400" cy="41544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Nunito Sans ExtraBold"/>
              <a:buNone/>
              <a:defRPr sz="36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1"/>
          </p:nvPr>
        </p:nvSpPr>
        <p:spPr>
          <a:xfrm>
            <a:off x="3756475" y="1294063"/>
            <a:ext cx="2319300" cy="43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title" idx="2"/>
          </p:nvPr>
        </p:nvSpPr>
        <p:spPr>
          <a:xfrm>
            <a:off x="3756475" y="702250"/>
            <a:ext cx="2319300" cy="73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cxnSp>
        <p:nvCxnSpPr>
          <p:cNvPr id="172" name="Google Shape;172;p33"/>
          <p:cNvCxnSpPr/>
          <p:nvPr/>
        </p:nvCxnSpPr>
        <p:spPr>
          <a:xfrm>
            <a:off x="3732350" y="1798782"/>
            <a:ext cx="5058000" cy="0"/>
          </a:xfrm>
          <a:prstGeom prst="straightConnector1">
            <a:avLst/>
          </a:prstGeom>
          <a:noFill/>
          <a:ln w="9525" cap="flat" cmpd="sng">
            <a:solidFill>
              <a:srgbClr val="03A9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33"/>
          <p:cNvSpPr txBox="1">
            <a:spLocks noGrp="1"/>
          </p:cNvSpPr>
          <p:nvPr>
            <p:ph type="subTitle" idx="3"/>
          </p:nvPr>
        </p:nvSpPr>
        <p:spPr>
          <a:xfrm>
            <a:off x="3756475" y="2501763"/>
            <a:ext cx="2319300" cy="43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title" idx="4"/>
          </p:nvPr>
        </p:nvSpPr>
        <p:spPr>
          <a:xfrm>
            <a:off x="3756475" y="1909950"/>
            <a:ext cx="2319300" cy="73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cxnSp>
        <p:nvCxnSpPr>
          <p:cNvPr id="175" name="Google Shape;175;p33"/>
          <p:cNvCxnSpPr/>
          <p:nvPr/>
        </p:nvCxnSpPr>
        <p:spPr>
          <a:xfrm>
            <a:off x="3732350" y="3422457"/>
            <a:ext cx="5058000" cy="0"/>
          </a:xfrm>
          <a:prstGeom prst="straightConnector1">
            <a:avLst/>
          </a:prstGeom>
          <a:noFill/>
          <a:ln w="9525" cap="flat" cmpd="sng">
            <a:solidFill>
              <a:srgbClr val="03A9F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33"/>
          <p:cNvSpPr txBox="1">
            <a:spLocks noGrp="1"/>
          </p:cNvSpPr>
          <p:nvPr>
            <p:ph type="subTitle" idx="5"/>
          </p:nvPr>
        </p:nvSpPr>
        <p:spPr>
          <a:xfrm>
            <a:off x="3756475" y="4014263"/>
            <a:ext cx="2319300" cy="431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33"/>
          <p:cNvSpPr txBox="1">
            <a:spLocks noGrp="1"/>
          </p:cNvSpPr>
          <p:nvPr>
            <p:ph type="title" idx="6"/>
          </p:nvPr>
        </p:nvSpPr>
        <p:spPr>
          <a:xfrm>
            <a:off x="3756475" y="3422450"/>
            <a:ext cx="2319300" cy="737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Nunito Sans ExtraBold"/>
              <a:buNone/>
              <a:defRPr sz="17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rtl="0">
              <a:spcBef>
                <a:spcPts val="80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5">
  <p:cSld name="TITLE_AND_BODY_2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6" name="Google Shape;20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4">
  <p:cSld name="TITLE_AND_BODY_14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8450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 and body 2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116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 and body 3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9984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5" r:id="rId18"/>
    <p:sldLayoutId id="2147483688" r:id="rId19"/>
    <p:sldLayoutId id="2147483689" r:id="rId20"/>
    <p:sldLayoutId id="214748369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18" Type="http://schemas.openxmlformats.org/officeDocument/2006/relationships/image" Target="../media/image137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10" Type="http://schemas.openxmlformats.org/officeDocument/2006/relationships/image" Target="../media/image130.png"/><Relationship Id="rId19" Type="http://schemas.openxmlformats.org/officeDocument/2006/relationships/image" Target="../media/image69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Relationship Id="rId1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23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4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3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jpeg"/><Relationship Id="rId10" Type="http://schemas.openxmlformats.org/officeDocument/2006/relationships/image" Target="../media/image162.jpeg"/><Relationship Id="rId4" Type="http://schemas.openxmlformats.org/officeDocument/2006/relationships/image" Target="../media/image156.png"/><Relationship Id="rId9" Type="http://schemas.openxmlformats.org/officeDocument/2006/relationships/image" Target="../media/image16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34" Type="http://schemas.openxmlformats.org/officeDocument/2006/relationships/image" Target="../media/image38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.jpeg"/><Relationship Id="rId37" Type="http://schemas.openxmlformats.org/officeDocument/2006/relationships/image" Target="../media/image41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jpe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.png"/><Relationship Id="rId35" Type="http://schemas.openxmlformats.org/officeDocument/2006/relationships/image" Target="../media/image39.jpeg"/><Relationship Id="rId8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58.jpe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11" Type="http://schemas.openxmlformats.org/officeDocument/2006/relationships/image" Target="../media/image56.jpeg"/><Relationship Id="rId5" Type="http://schemas.openxmlformats.org/officeDocument/2006/relationships/image" Target="../media/image50.png"/><Relationship Id="rId15" Type="http://schemas.openxmlformats.org/officeDocument/2006/relationships/image" Target="../media/image60.jpeg"/><Relationship Id="rId10" Type="http://schemas.openxmlformats.org/officeDocument/2006/relationships/image" Target="../media/image55.jpe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50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jpe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69.png"/><Relationship Id="rId7" Type="http://schemas.openxmlformats.org/officeDocument/2006/relationships/image" Target="../media/image98.png"/><Relationship Id="rId12" Type="http://schemas.openxmlformats.org/officeDocument/2006/relationships/image" Target="../media/image103.jpe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jpe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jpeg"/><Relationship Id="rId9" Type="http://schemas.openxmlformats.org/officeDocument/2006/relationships/image" Target="../media/image100.png"/><Relationship Id="rId14" Type="http://schemas.openxmlformats.org/officeDocument/2006/relationships/image" Target="../media/image10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jp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4541500" y="1207066"/>
            <a:ext cx="4340107" cy="744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Innovating Philippines’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Digital Financial Infrastructure</a:t>
            </a:r>
            <a:endParaRPr sz="2200" b="1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8" name="Google Shape;68;p15"/>
          <p:cNvGrpSpPr/>
          <p:nvPr/>
        </p:nvGrpSpPr>
        <p:grpSpPr>
          <a:xfrm>
            <a:off x="4305568" y="409275"/>
            <a:ext cx="3184562" cy="787957"/>
            <a:chOff x="2661925" y="2556400"/>
            <a:chExt cx="2292875" cy="598300"/>
          </a:xfrm>
        </p:grpSpPr>
        <p:sp>
          <p:nvSpPr>
            <p:cNvPr id="69" name="Google Shape;69;p15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" name="Google Shape;79;p15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8562" y="3920994"/>
            <a:ext cx="1206329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3787" y="3920994"/>
            <a:ext cx="1584051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80;p41">
            <a:extLst>
              <a:ext uri="{FF2B5EF4-FFF2-40B4-BE49-F238E27FC236}">
                <a16:creationId xmlns:a16="http://schemas.microsoft.com/office/drawing/2014/main" id="{54E72E40-5E2C-0131-D56F-7B0CD3A212C4}"/>
              </a:ext>
            </a:extLst>
          </p:cNvPr>
          <p:cNvSpPr txBox="1"/>
          <p:nvPr/>
        </p:nvSpPr>
        <p:spPr>
          <a:xfrm>
            <a:off x="5229452" y="3076498"/>
            <a:ext cx="3883155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Mojaloop</a:t>
            </a:r>
            <a:r>
              <a:rPr lang="en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Open Source Community Meeting</a:t>
            </a:r>
            <a:endParaRPr lang="en" sz="16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March 25, 2024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Nairobi, Kenya </a:t>
            </a:r>
            <a:endParaRPr sz="900" b="1" dirty="0"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/>
          <p:nvPr/>
        </p:nvSpPr>
        <p:spPr>
          <a:xfrm>
            <a:off x="9489300" y="-19375"/>
            <a:ext cx="9144000" cy="5165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4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75" t="14047" r="20331" b="15360"/>
          <a:stretch/>
        </p:blipFill>
        <p:spPr>
          <a:xfrm>
            <a:off x="2243350" y="0"/>
            <a:ext cx="6794348" cy="516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8279" y="715031"/>
            <a:ext cx="4248591" cy="4294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3"/>
          <p:cNvSpPr/>
          <p:nvPr/>
        </p:nvSpPr>
        <p:spPr>
          <a:xfrm>
            <a:off x="3821724" y="1101505"/>
            <a:ext cx="3521700" cy="3521700"/>
          </a:xfrm>
          <a:prstGeom prst="ellipse">
            <a:avLst/>
          </a:prstGeom>
          <a:noFill/>
          <a:ln w="9525" cap="flat" cmpd="sng">
            <a:solidFill>
              <a:srgbClr val="0B444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43"/>
          <p:cNvSpPr/>
          <p:nvPr/>
        </p:nvSpPr>
        <p:spPr>
          <a:xfrm>
            <a:off x="3115705" y="1551425"/>
            <a:ext cx="1214700" cy="1214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635E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64" name="Google Shape;264;p43"/>
          <p:cNvSpPr txBox="1"/>
          <p:nvPr/>
        </p:nvSpPr>
        <p:spPr>
          <a:xfrm>
            <a:off x="3131600" y="2173450"/>
            <a:ext cx="11829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ATMs/POS</a:t>
            </a:r>
            <a:endParaRPr sz="105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65" name="Google Shape;265;p43"/>
          <p:cNvSpPr txBox="1">
            <a:spLocks noGrp="1"/>
          </p:cNvSpPr>
          <p:nvPr>
            <p:ph type="title"/>
          </p:nvPr>
        </p:nvSpPr>
        <p:spPr>
          <a:xfrm>
            <a:off x="279450" y="1741600"/>
            <a:ext cx="2540100" cy="10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AA0"/>
              </a:buClr>
              <a:buSzPct val="69696"/>
              <a:buFont typeface="Archivo"/>
              <a:buNone/>
            </a:pPr>
            <a:r>
              <a:rPr lang="en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The Higala </a:t>
            </a:r>
            <a:endParaRPr>
              <a:solidFill>
                <a:srgbClr val="0D635E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AA0"/>
              </a:buClr>
              <a:buSzPct val="69696"/>
              <a:buFont typeface="Archivo"/>
              <a:buNone/>
            </a:pPr>
            <a:r>
              <a:rPr lang="en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Ecosystem</a:t>
            </a:r>
            <a:endParaRPr>
              <a:solidFill>
                <a:srgbClr val="0D635E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266" name="Google Shape;266;p43"/>
          <p:cNvSpPr/>
          <p:nvPr/>
        </p:nvSpPr>
        <p:spPr>
          <a:xfrm>
            <a:off x="5146194" y="2173450"/>
            <a:ext cx="960000" cy="79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B8A7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3"/>
          <p:cNvSpPr txBox="1"/>
          <p:nvPr/>
        </p:nvSpPr>
        <p:spPr>
          <a:xfrm>
            <a:off x="5206536" y="2301584"/>
            <a:ext cx="8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Account lookup</a:t>
            </a:r>
            <a:endParaRPr sz="110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sp>
        <p:nvSpPr>
          <p:cNvPr id="268" name="Google Shape;268;p43"/>
          <p:cNvSpPr/>
          <p:nvPr/>
        </p:nvSpPr>
        <p:spPr>
          <a:xfrm>
            <a:off x="5160527" y="3048647"/>
            <a:ext cx="960000" cy="79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B8A7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3"/>
          <p:cNvSpPr txBox="1"/>
          <p:nvPr/>
        </p:nvSpPr>
        <p:spPr>
          <a:xfrm>
            <a:off x="5184175" y="3160750"/>
            <a:ext cx="9219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Regulatory </a:t>
            </a:r>
            <a:endParaRPr sz="95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and </a:t>
            </a:r>
            <a:endParaRPr sz="95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Compliance</a:t>
            </a:r>
            <a:endParaRPr sz="95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sp>
        <p:nvSpPr>
          <p:cNvPr id="270" name="Google Shape;270;p43"/>
          <p:cNvSpPr/>
          <p:nvPr/>
        </p:nvSpPr>
        <p:spPr>
          <a:xfrm>
            <a:off x="5979824" y="2613397"/>
            <a:ext cx="960000" cy="79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B8A7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3"/>
          <p:cNvSpPr/>
          <p:nvPr/>
        </p:nvSpPr>
        <p:spPr>
          <a:xfrm>
            <a:off x="4330400" y="2624824"/>
            <a:ext cx="960000" cy="79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25B8A7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4390744" y="2777813"/>
            <a:ext cx="8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Quote</a:t>
            </a:r>
            <a:endParaRPr sz="100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Service</a:t>
            </a:r>
            <a:endParaRPr sz="100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sp>
        <p:nvSpPr>
          <p:cNvPr id="273" name="Google Shape;273;p43"/>
          <p:cNvSpPr txBox="1"/>
          <p:nvPr/>
        </p:nvSpPr>
        <p:spPr>
          <a:xfrm>
            <a:off x="5979810" y="2836806"/>
            <a:ext cx="9600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Settlement</a:t>
            </a:r>
            <a:endParaRPr sz="1100">
              <a:solidFill>
                <a:schemeClr val="lt1"/>
              </a:solidFill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4488250" y="4071125"/>
            <a:ext cx="224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4440"/>
                </a:solidFill>
                <a:latin typeface="Mulish Medium"/>
                <a:ea typeface="Mulish Medium"/>
                <a:cs typeface="Mulish Medium"/>
                <a:sym typeface="Mulish Medium"/>
              </a:rPr>
              <a:t>ISO 20022 Messages</a:t>
            </a:r>
            <a:endParaRPr sz="1500">
              <a:solidFill>
                <a:srgbClr val="0B444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6922005" y="1551425"/>
            <a:ext cx="1214700" cy="1214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635E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6937900" y="2086050"/>
            <a:ext cx="1182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Cross-border banks</a:t>
            </a:r>
            <a:endParaRPr sz="105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grpSp>
        <p:nvGrpSpPr>
          <p:cNvPr id="278" name="Google Shape;278;p43"/>
          <p:cNvGrpSpPr/>
          <p:nvPr/>
        </p:nvGrpSpPr>
        <p:grpSpPr>
          <a:xfrm>
            <a:off x="4948529" y="1723740"/>
            <a:ext cx="1298226" cy="338698"/>
            <a:chOff x="2661925" y="2556400"/>
            <a:chExt cx="2292875" cy="598300"/>
          </a:xfrm>
        </p:grpSpPr>
        <p:sp>
          <p:nvSpPr>
            <p:cNvPr id="279" name="Google Shape;279;p43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43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43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43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43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43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43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43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43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43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0" name="Google Shape;290;p43"/>
          <p:cNvSpPr/>
          <p:nvPr/>
        </p:nvSpPr>
        <p:spPr>
          <a:xfrm>
            <a:off x="6894930" y="3211700"/>
            <a:ext cx="1214700" cy="1214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635E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6904874" y="3868454"/>
            <a:ext cx="12147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Billers/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Merchants</a:t>
            </a:r>
            <a:endParaRPr sz="105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3" name="Google Shape;293;p43"/>
          <p:cNvSpPr/>
          <p:nvPr/>
        </p:nvSpPr>
        <p:spPr>
          <a:xfrm>
            <a:off x="3115705" y="3338150"/>
            <a:ext cx="1214700" cy="1214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635E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94" name="Google Shape;294;p43"/>
          <p:cNvSpPr txBox="1"/>
          <p:nvPr/>
        </p:nvSpPr>
        <p:spPr>
          <a:xfrm>
            <a:off x="3131600" y="3920564"/>
            <a:ext cx="1182900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Rural/Thrift Banks</a:t>
            </a:r>
            <a:endParaRPr sz="105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6" name="Google Shape;296;p43"/>
          <p:cNvSpPr/>
          <p:nvPr/>
        </p:nvSpPr>
        <p:spPr>
          <a:xfrm>
            <a:off x="4973155" y="336550"/>
            <a:ext cx="1214700" cy="1214700"/>
          </a:xfrm>
          <a:prstGeom prst="ellipse">
            <a:avLst/>
          </a:prstGeom>
          <a:solidFill>
            <a:schemeClr val="lt1"/>
          </a:solidFill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635E"/>
              </a:solidFill>
              <a:latin typeface="Archivo Medium"/>
              <a:ea typeface="Archivo Medium"/>
              <a:cs typeface="Archivo Medium"/>
              <a:sym typeface="Archivo Medium"/>
            </a:endParaRPr>
          </a:p>
        </p:txBody>
      </p:sp>
      <p:sp>
        <p:nvSpPr>
          <p:cNvPr id="297" name="Google Shape;297;p43"/>
          <p:cNvSpPr txBox="1"/>
          <p:nvPr/>
        </p:nvSpPr>
        <p:spPr>
          <a:xfrm>
            <a:off x="4989050" y="1014625"/>
            <a:ext cx="11829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Unibanks</a:t>
            </a:r>
            <a:endParaRPr sz="105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298" name="Google Shape;298;p43"/>
          <p:cNvSpPr txBox="1"/>
          <p:nvPr/>
        </p:nvSpPr>
        <p:spPr>
          <a:xfrm>
            <a:off x="279450" y="2639150"/>
            <a:ext cx="2807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Enable financial inclusion </a:t>
            </a:r>
            <a:endParaRPr sz="17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8113" y="945713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1650" y="339576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3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0363" y="3073538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96350" y="3881376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8850" y="1014613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3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3413" y="357038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3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25375" y="3160738"/>
            <a:ext cx="790075" cy="7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9450" y="4162313"/>
            <a:ext cx="790075" cy="74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2212900" y="542113"/>
            <a:ext cx="10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Consumers</a:t>
            </a:r>
            <a:endParaRPr sz="12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1291875" y="3734938"/>
            <a:ext cx="105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Sari-sari stores</a:t>
            </a:r>
            <a:endParaRPr sz="12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9" name="Google Shape;309;p43"/>
          <p:cNvSpPr txBox="1"/>
          <p:nvPr/>
        </p:nvSpPr>
        <p:spPr>
          <a:xfrm>
            <a:off x="8054563" y="645325"/>
            <a:ext cx="10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OFWs</a:t>
            </a:r>
            <a:endParaRPr sz="12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0" name="Google Shape;310;p43"/>
          <p:cNvSpPr txBox="1"/>
          <p:nvPr/>
        </p:nvSpPr>
        <p:spPr>
          <a:xfrm>
            <a:off x="8225363" y="3847250"/>
            <a:ext cx="105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MSMEs</a:t>
            </a:r>
            <a:endParaRPr sz="12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312" name="Google Shape;312;p43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313" name="Google Shape;313;p43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3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3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6" name="Google Shape;316;p43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6079" y="3587225"/>
            <a:ext cx="393941" cy="3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2375" y="1696125"/>
            <a:ext cx="393950" cy="39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38" y="542124"/>
            <a:ext cx="434275" cy="46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3"/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3768" y="3332153"/>
            <a:ext cx="516690" cy="5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3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3200" y="1799980"/>
            <a:ext cx="279699" cy="393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25610-F906-B6D2-C709-11BCB8F82E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72854" y="1988270"/>
            <a:ext cx="620507" cy="165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9"/>
          <p:cNvSpPr/>
          <p:nvPr/>
        </p:nvSpPr>
        <p:spPr>
          <a:xfrm>
            <a:off x="4907665" y="1723256"/>
            <a:ext cx="2496998" cy="2496998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9"/>
          <p:cNvSpPr/>
          <p:nvPr/>
        </p:nvSpPr>
        <p:spPr>
          <a:xfrm>
            <a:off x="1184167" y="1725991"/>
            <a:ext cx="2496998" cy="2496998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5" name="Google Shape;585;p49"/>
          <p:cNvCxnSpPr>
            <a:stCxn id="586" idx="4"/>
            <a:endCxn id="587" idx="6"/>
          </p:cNvCxnSpPr>
          <p:nvPr/>
        </p:nvCxnSpPr>
        <p:spPr>
          <a:xfrm rot="5400000">
            <a:off x="7839190" y="4392785"/>
            <a:ext cx="508398" cy="7541"/>
          </a:xfrm>
          <a:prstGeom prst="bentConnector2">
            <a:avLst/>
          </a:prstGeom>
          <a:noFill/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8" name="Google Shape;588;p49"/>
          <p:cNvCxnSpPr>
            <a:stCxn id="589" idx="6"/>
          </p:cNvCxnSpPr>
          <p:nvPr/>
        </p:nvCxnSpPr>
        <p:spPr>
          <a:xfrm rot="10800000" flipH="1">
            <a:off x="852833" y="3753103"/>
            <a:ext cx="521100" cy="4500"/>
          </a:xfrm>
          <a:prstGeom prst="straightConnector1">
            <a:avLst/>
          </a:prstGeom>
          <a:noFill/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0" name="Google Shape;590;p49"/>
          <p:cNvSpPr/>
          <p:nvPr/>
        </p:nvSpPr>
        <p:spPr>
          <a:xfrm>
            <a:off x="1173007" y="1723256"/>
            <a:ext cx="2496998" cy="2496998"/>
          </a:xfrm>
          <a:prstGeom prst="ellipse">
            <a:avLst/>
          </a:prstGeom>
          <a:solidFill>
            <a:srgbClr val="1E4287">
              <a:alpha val="12660"/>
            </a:srgbClr>
          </a:solidFill>
          <a:ln w="762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300" dirty="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cxnSp>
        <p:nvCxnSpPr>
          <p:cNvPr id="591" name="Google Shape;591;p49"/>
          <p:cNvCxnSpPr>
            <a:cxnSpLocks/>
          </p:cNvCxnSpPr>
          <p:nvPr/>
        </p:nvCxnSpPr>
        <p:spPr>
          <a:xfrm>
            <a:off x="507610" y="2237678"/>
            <a:ext cx="1296900" cy="0"/>
          </a:xfrm>
          <a:prstGeom prst="straightConnector1">
            <a:avLst/>
          </a:prstGeom>
          <a:noFill/>
          <a:ln w="1905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3" name="Google Shape;593;p49"/>
          <p:cNvCxnSpPr>
            <a:stCxn id="594" idx="2"/>
            <a:endCxn id="587" idx="2"/>
          </p:cNvCxnSpPr>
          <p:nvPr/>
        </p:nvCxnSpPr>
        <p:spPr>
          <a:xfrm rot="10800000" flipH="1" flipV="1">
            <a:off x="446583" y="2237670"/>
            <a:ext cx="7281711" cy="2413083"/>
          </a:xfrm>
          <a:prstGeom prst="bentConnector3">
            <a:avLst>
              <a:gd name="adj1" fmla="val -3139"/>
            </a:avLst>
          </a:prstGeom>
          <a:noFill/>
          <a:ln w="19050" cap="flat" cmpd="sng">
            <a:solidFill>
              <a:srgbClr val="00AAA0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595" name="Google Shape;595;p49"/>
          <p:cNvSpPr txBox="1"/>
          <p:nvPr/>
        </p:nvSpPr>
        <p:spPr>
          <a:xfrm>
            <a:off x="306436" y="1731145"/>
            <a:ext cx="64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Payor</a:t>
            </a:r>
            <a:endParaRPr sz="12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94" name="Google Shape;594;p49"/>
          <p:cNvSpPr/>
          <p:nvPr/>
        </p:nvSpPr>
        <p:spPr>
          <a:xfrm>
            <a:off x="446584" y="2057009"/>
            <a:ext cx="361323" cy="361323"/>
          </a:xfrm>
          <a:prstGeom prst="ellipse">
            <a:avLst/>
          </a:prstGeom>
          <a:solidFill>
            <a:srgbClr val="00DE69"/>
          </a:solidFill>
          <a:ln w="19050" cap="flat" cmpd="sng">
            <a:solidFill>
              <a:srgbClr val="00DE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9"/>
          <p:cNvSpPr/>
          <p:nvPr/>
        </p:nvSpPr>
        <p:spPr>
          <a:xfrm>
            <a:off x="4907655" y="1738681"/>
            <a:ext cx="2496998" cy="2496998"/>
          </a:xfrm>
          <a:prstGeom prst="ellipse">
            <a:avLst/>
          </a:prstGeom>
          <a:solidFill>
            <a:srgbClr val="DCF3F2">
              <a:alpha val="47170"/>
            </a:srgbClr>
          </a:solidFill>
          <a:ln w="76200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100" i="1" dirty="0">
                <a:solidFill>
                  <a:srgbClr val="134F5C"/>
                </a:solidFill>
                <a:latin typeface="Mulish Medium"/>
                <a:ea typeface="Mulish Medium"/>
                <a:cs typeface="Mulish Medium"/>
                <a:sym typeface="Mulish Medium"/>
              </a:rPr>
              <a:t>Open Payments Platform</a:t>
            </a:r>
            <a:endParaRPr sz="800" i="1" dirty="0">
              <a:solidFill>
                <a:srgbClr val="99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597" name="Google Shape;597;p49"/>
          <p:cNvSpPr txBox="1"/>
          <p:nvPr/>
        </p:nvSpPr>
        <p:spPr>
          <a:xfrm>
            <a:off x="8007752" y="4433857"/>
            <a:ext cx="9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22424"/>
                </a:solidFill>
                <a:latin typeface="Rubik"/>
                <a:ea typeface="Rubik"/>
                <a:cs typeface="Rubik"/>
                <a:sym typeface="Rubik"/>
              </a:rPr>
              <a:t>Payee</a:t>
            </a:r>
            <a:endParaRPr sz="1100">
              <a:solidFill>
                <a:srgbClr val="12242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87" name="Google Shape;587;p49"/>
          <p:cNvSpPr/>
          <p:nvPr/>
        </p:nvSpPr>
        <p:spPr>
          <a:xfrm>
            <a:off x="7728295" y="4470092"/>
            <a:ext cx="361323" cy="361323"/>
          </a:xfrm>
          <a:prstGeom prst="ellipse">
            <a:avLst/>
          </a:prstGeom>
          <a:solidFill>
            <a:srgbClr val="00D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598" name="Google Shape;598;p49"/>
          <p:cNvCxnSpPr>
            <a:stCxn id="599" idx="3"/>
            <a:endCxn id="600" idx="1"/>
          </p:cNvCxnSpPr>
          <p:nvPr/>
        </p:nvCxnSpPr>
        <p:spPr>
          <a:xfrm>
            <a:off x="3922189" y="2895147"/>
            <a:ext cx="784923" cy="0"/>
          </a:xfrm>
          <a:prstGeom prst="straightConnector1">
            <a:avLst/>
          </a:prstGeom>
          <a:noFill/>
          <a:ln w="19050" cap="flat" cmpd="sng">
            <a:solidFill>
              <a:srgbClr val="00AA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9" name="Google Shape;599;p49"/>
          <p:cNvSpPr/>
          <p:nvPr/>
        </p:nvSpPr>
        <p:spPr>
          <a:xfrm>
            <a:off x="3068256" y="2708033"/>
            <a:ext cx="853933" cy="374227"/>
          </a:xfrm>
          <a:prstGeom prst="roundRect">
            <a:avLst>
              <a:gd name="adj" fmla="val 35256"/>
            </a:avLst>
          </a:prstGeom>
          <a:solidFill>
            <a:srgbClr val="CFDEEC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1E4287"/>
                </a:solidFill>
                <a:latin typeface="Mulish"/>
                <a:ea typeface="Mulish"/>
                <a:cs typeface="Mulish"/>
                <a:sym typeface="Mulish"/>
              </a:rPr>
              <a:t>Connected</a:t>
            </a:r>
            <a:endParaRPr sz="900" b="1">
              <a:solidFill>
                <a:srgbClr val="1E4287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00" name="Google Shape;600;p49"/>
          <p:cNvSpPr/>
          <p:nvPr/>
        </p:nvSpPr>
        <p:spPr>
          <a:xfrm>
            <a:off x="4707112" y="2708033"/>
            <a:ext cx="853933" cy="374227"/>
          </a:xfrm>
          <a:prstGeom prst="roundRect">
            <a:avLst>
              <a:gd name="adj" fmla="val 35256"/>
            </a:avLst>
          </a:prstGeom>
          <a:solidFill>
            <a:srgbClr val="DCF3F2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Connected</a:t>
            </a:r>
            <a:endParaRPr sz="13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89" name="Google Shape;589;p49"/>
          <p:cNvSpPr/>
          <p:nvPr/>
        </p:nvSpPr>
        <p:spPr>
          <a:xfrm>
            <a:off x="398655" y="3530514"/>
            <a:ext cx="454178" cy="454178"/>
          </a:xfrm>
          <a:prstGeom prst="ellipse">
            <a:avLst/>
          </a:prstGeom>
          <a:solidFill>
            <a:srgbClr val="00D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1" name="Google Shape;601;p49"/>
          <p:cNvSpPr txBox="1"/>
          <p:nvPr/>
        </p:nvSpPr>
        <p:spPr>
          <a:xfrm>
            <a:off x="14962" y="3927765"/>
            <a:ext cx="121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Payee</a:t>
            </a:r>
            <a:endParaRPr sz="110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602" name="Google Shape;602;p49"/>
          <p:cNvCxnSpPr>
            <a:stCxn id="594" idx="4"/>
            <a:endCxn id="589" idx="0"/>
          </p:cNvCxnSpPr>
          <p:nvPr/>
        </p:nvCxnSpPr>
        <p:spPr>
          <a:xfrm rot="5400000">
            <a:off x="70446" y="2973632"/>
            <a:ext cx="1112100" cy="15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00AAA0"/>
            </a:solidFill>
            <a:prstDash val="dot"/>
            <a:round/>
            <a:headEnd type="none" w="sm" len="sm"/>
            <a:tailEnd type="triangle" w="med" len="med"/>
          </a:ln>
        </p:spPr>
      </p:cxnSp>
      <p:sp>
        <p:nvSpPr>
          <p:cNvPr id="603" name="Google Shape;603;p49"/>
          <p:cNvSpPr txBox="1"/>
          <p:nvPr/>
        </p:nvSpPr>
        <p:spPr>
          <a:xfrm>
            <a:off x="3789313" y="2869571"/>
            <a:ext cx="105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D635E"/>
                </a:solidFill>
                <a:latin typeface="Rubik"/>
                <a:ea typeface="Rubik"/>
                <a:cs typeface="Rubik"/>
                <a:sym typeface="Rubik"/>
              </a:rPr>
              <a:t>Affiliate Switch Network</a:t>
            </a:r>
            <a:endParaRPr sz="800">
              <a:solidFill>
                <a:srgbClr val="0D635E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05" name="Google Shape;605;p49"/>
          <p:cNvSpPr txBox="1"/>
          <p:nvPr/>
        </p:nvSpPr>
        <p:spPr>
          <a:xfrm>
            <a:off x="1628454" y="3235780"/>
            <a:ext cx="1586117" cy="46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Switch Fee = $0.055</a:t>
            </a:r>
            <a:endParaRPr sz="900" i="1" dirty="0">
              <a:solidFill>
                <a:schemeClr val="dk1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chemeClr val="dk1"/>
                </a:solidFill>
                <a:latin typeface="Mulish Medium"/>
                <a:ea typeface="Mulish Medium"/>
                <a:cs typeface="Mulish Medium"/>
                <a:sym typeface="Mulish Medium"/>
              </a:rPr>
              <a:t>Per transaction</a:t>
            </a:r>
            <a:endParaRPr sz="2000" dirty="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06" name="Google Shape;606;p49"/>
          <p:cNvSpPr txBox="1"/>
          <p:nvPr/>
        </p:nvSpPr>
        <p:spPr>
          <a:xfrm>
            <a:off x="5330538" y="3283062"/>
            <a:ext cx="1811102" cy="554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9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Switch Fee = $0.014</a:t>
            </a:r>
            <a:endParaRPr sz="900" i="1">
              <a:solidFill>
                <a:srgbClr val="99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99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Per transaction</a:t>
            </a:r>
            <a:endParaRPr sz="900" i="1">
              <a:solidFill>
                <a:srgbClr val="99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>
                <a:solidFill>
                  <a:srgbClr val="990000"/>
                </a:solidFill>
                <a:latin typeface="Mulish Medium"/>
                <a:ea typeface="Mulish Medium"/>
                <a:cs typeface="Mulish Medium"/>
                <a:sym typeface="Mulish Medium"/>
              </a:rPr>
              <a:t>(75% savings)</a:t>
            </a:r>
            <a:endParaRPr sz="1900">
              <a:solidFill>
                <a:srgbClr val="99000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607" name="Google Shape;607;p4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41548" y="834847"/>
            <a:ext cx="2211230" cy="586238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9"/>
          <p:cNvSpPr/>
          <p:nvPr/>
        </p:nvSpPr>
        <p:spPr>
          <a:xfrm>
            <a:off x="980027" y="1592380"/>
            <a:ext cx="936129" cy="93612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609" name="Google Shape;609;p49"/>
          <p:cNvSpPr txBox="1"/>
          <p:nvPr/>
        </p:nvSpPr>
        <p:spPr>
          <a:xfrm>
            <a:off x="990412" y="2084579"/>
            <a:ext cx="936129" cy="3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sh Medium"/>
                <a:ea typeface="Mulish Medium"/>
                <a:cs typeface="Mulish Medium"/>
                <a:sym typeface="Mulish Medium"/>
              </a:rPr>
              <a:t>Bank A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610" name="Google Shape;610;p49"/>
          <p:cNvSpPr/>
          <p:nvPr/>
        </p:nvSpPr>
        <p:spPr>
          <a:xfrm>
            <a:off x="980027" y="3300293"/>
            <a:ext cx="936129" cy="93612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611" name="Google Shape;611;p49"/>
          <p:cNvSpPr txBox="1"/>
          <p:nvPr/>
        </p:nvSpPr>
        <p:spPr>
          <a:xfrm>
            <a:off x="990412" y="3792492"/>
            <a:ext cx="936129" cy="3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sh Medium"/>
                <a:ea typeface="Mulish Medium"/>
                <a:cs typeface="Mulish Medium"/>
                <a:sym typeface="Mulish Medium"/>
              </a:rPr>
              <a:t>Bank B</a:t>
            </a:r>
            <a:endParaRPr sz="1200">
              <a:solidFill>
                <a:srgbClr val="434343"/>
              </a:solidFill>
            </a:endParaRPr>
          </a:p>
        </p:txBody>
      </p:sp>
      <p:sp>
        <p:nvSpPr>
          <p:cNvPr id="620" name="Google Shape;620;p49"/>
          <p:cNvSpPr/>
          <p:nvPr/>
        </p:nvSpPr>
        <p:spPr>
          <a:xfrm>
            <a:off x="8056445" y="2597040"/>
            <a:ext cx="779418" cy="758822"/>
          </a:xfrm>
          <a:prstGeom prst="ellipse">
            <a:avLst/>
          </a:prstGeom>
          <a:solidFill>
            <a:srgbClr val="DCF3F2"/>
          </a:solidFill>
          <a:ln w="9525" cap="flat" cmpd="sng">
            <a:solidFill>
              <a:srgbClr val="05AA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7998227" y="2992579"/>
            <a:ext cx="90891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Fintech</a:t>
            </a:r>
            <a:endParaRPr sz="90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586" name="Google Shape;586;p49"/>
          <p:cNvSpPr/>
          <p:nvPr/>
        </p:nvSpPr>
        <p:spPr>
          <a:xfrm>
            <a:off x="7721638" y="3372539"/>
            <a:ext cx="751041" cy="769817"/>
          </a:xfrm>
          <a:prstGeom prst="ellipse">
            <a:avLst/>
          </a:prstGeom>
          <a:solidFill>
            <a:srgbClr val="DCF3F2"/>
          </a:solidFill>
          <a:ln w="9525" cap="flat" cmpd="sng">
            <a:solidFill>
              <a:srgbClr val="05AA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623" name="Google Shape;623;p49"/>
          <p:cNvSpPr txBox="1"/>
          <p:nvPr/>
        </p:nvSpPr>
        <p:spPr>
          <a:xfrm>
            <a:off x="7713000" y="3747448"/>
            <a:ext cx="788852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e-commerce</a:t>
            </a:r>
            <a:endParaRPr sz="100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grpSp>
        <p:nvGrpSpPr>
          <p:cNvPr id="624" name="Google Shape;624;p49"/>
          <p:cNvGrpSpPr/>
          <p:nvPr/>
        </p:nvGrpSpPr>
        <p:grpSpPr>
          <a:xfrm>
            <a:off x="4638573" y="1573958"/>
            <a:ext cx="946029" cy="936129"/>
            <a:chOff x="8885163" y="767624"/>
            <a:chExt cx="1001100" cy="1001100"/>
          </a:xfrm>
        </p:grpSpPr>
        <p:sp>
          <p:nvSpPr>
            <p:cNvPr id="625" name="Google Shape;625;p49"/>
            <p:cNvSpPr/>
            <p:nvPr/>
          </p:nvSpPr>
          <p:spPr>
            <a:xfrm>
              <a:off x="8885163" y="767624"/>
              <a:ext cx="1001100" cy="1001100"/>
            </a:xfrm>
            <a:prstGeom prst="ellipse">
              <a:avLst/>
            </a:prstGeom>
            <a:solidFill>
              <a:srgbClr val="DCF3F2"/>
            </a:solidFill>
            <a:ln w="9525" cap="flat" cmpd="sng">
              <a:solidFill>
                <a:srgbClr val="05A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2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  <p:sp>
          <p:nvSpPr>
            <p:cNvPr id="626" name="Google Shape;626;p49"/>
            <p:cNvSpPr txBox="1"/>
            <p:nvPr/>
          </p:nvSpPr>
          <p:spPr>
            <a:xfrm>
              <a:off x="8899725" y="1099663"/>
              <a:ext cx="9720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Rural </a:t>
              </a:r>
              <a:endParaRPr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Bank A</a:t>
              </a:r>
              <a:endParaRPr sz="12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  <p:grpSp>
        <p:nvGrpSpPr>
          <p:cNvPr id="627" name="Google Shape;627;p49"/>
          <p:cNvGrpSpPr/>
          <p:nvPr/>
        </p:nvGrpSpPr>
        <p:grpSpPr>
          <a:xfrm>
            <a:off x="5438964" y="2392062"/>
            <a:ext cx="1434381" cy="374230"/>
            <a:chOff x="2661925" y="2556400"/>
            <a:chExt cx="2292875" cy="598300"/>
          </a:xfrm>
        </p:grpSpPr>
        <p:sp>
          <p:nvSpPr>
            <p:cNvPr id="628" name="Google Shape;628;p49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49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8" name="Google Shape;638;p49"/>
          <p:cNvSpPr txBox="1"/>
          <p:nvPr/>
        </p:nvSpPr>
        <p:spPr>
          <a:xfrm>
            <a:off x="242725" y="570300"/>
            <a:ext cx="87339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39" name="Google Shape;639;p49"/>
          <p:cNvSpPr txBox="1">
            <a:spLocks noGrp="1"/>
          </p:cNvSpPr>
          <p:nvPr>
            <p:ph type="title"/>
          </p:nvPr>
        </p:nvSpPr>
        <p:spPr>
          <a:xfrm>
            <a:off x="257400" y="296094"/>
            <a:ext cx="8450100" cy="47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AAA0"/>
              </a:buClr>
              <a:buSzPts val="2070"/>
              <a:buFont typeface="Archivo"/>
              <a:buNone/>
            </a:pPr>
            <a:r>
              <a:rPr lang="en" sz="2170" b="1" dirty="0" err="1">
                <a:solidFill>
                  <a:srgbClr val="00AAA0"/>
                </a:solidFill>
                <a:latin typeface="Mulish"/>
                <a:ea typeface="Mulish"/>
                <a:cs typeface="Mulish"/>
                <a:sym typeface="Mulish"/>
              </a:rPr>
              <a:t>Higala</a:t>
            </a:r>
            <a:r>
              <a:rPr lang="en" sz="2170" b="1" dirty="0">
                <a:solidFill>
                  <a:srgbClr val="00AAA0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2150" b="1" dirty="0">
                <a:solidFill>
                  <a:srgbClr val="00AAA0"/>
                </a:solidFill>
                <a:latin typeface="Mulish"/>
                <a:ea typeface="Mulish"/>
                <a:cs typeface="Mulish"/>
                <a:sym typeface="Mulish"/>
              </a:rPr>
              <a:t>lowers the Cost </a:t>
            </a:r>
            <a:r>
              <a:rPr lang="en" sz="2150" b="1" dirty="0">
                <a:solidFill>
                  <a:srgbClr val="0B4440"/>
                </a:solidFill>
                <a:latin typeface="Mulish"/>
                <a:ea typeface="Mulish"/>
                <a:cs typeface="Mulish"/>
                <a:sym typeface="Mulish"/>
              </a:rPr>
              <a:t>for Real-Time Payments</a:t>
            </a:r>
            <a:endParaRPr sz="2150" b="1" dirty="0">
              <a:solidFill>
                <a:srgbClr val="0B444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641" name="Google Shape;641;p49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642" name="Google Shape;642;p49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0" name="Google Shape;650;p49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434" y="1791710"/>
            <a:ext cx="361325" cy="3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9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6231" y="1690741"/>
            <a:ext cx="280793" cy="2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9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6528" y="2748271"/>
            <a:ext cx="215224" cy="307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9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4350" y="3542565"/>
            <a:ext cx="311971" cy="275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9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21" y="3547237"/>
            <a:ext cx="342099" cy="4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49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71" y="2013518"/>
            <a:ext cx="376202" cy="3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9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7963" y="4403008"/>
            <a:ext cx="342099" cy="418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39A902-50A9-A82B-9329-AF481BA96AA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65" y="2425734"/>
            <a:ext cx="1438670" cy="292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397A99-26EF-620C-D958-4EFE595F3E6D}"/>
              </a:ext>
            </a:extLst>
          </p:cNvPr>
          <p:cNvSpPr txBox="1"/>
          <p:nvPr/>
        </p:nvSpPr>
        <p:spPr>
          <a:xfrm>
            <a:off x="1588610" y="2750865"/>
            <a:ext cx="1619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PH" sz="1100" i="1" dirty="0">
                <a:solidFill>
                  <a:srgbClr val="134F5C"/>
                </a:solidFill>
                <a:latin typeface="Mulish Medium"/>
                <a:ea typeface="Mulish Medium"/>
                <a:cs typeface="Mulish Medium"/>
                <a:sym typeface="Mulish Medium"/>
              </a:rPr>
              <a:t>Legacy Payments Platform</a:t>
            </a:r>
            <a:endParaRPr lang="en-PH" sz="800" i="1" dirty="0">
              <a:solidFill>
                <a:srgbClr val="990000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grpSp>
        <p:nvGrpSpPr>
          <p:cNvPr id="6" name="Google Shape;624;p49">
            <a:extLst>
              <a:ext uri="{FF2B5EF4-FFF2-40B4-BE49-F238E27FC236}">
                <a16:creationId xmlns:a16="http://schemas.microsoft.com/office/drawing/2014/main" id="{78C79BCB-FBCC-192B-FA16-C23A129B16ED}"/>
              </a:ext>
            </a:extLst>
          </p:cNvPr>
          <p:cNvGrpSpPr/>
          <p:nvPr/>
        </p:nvGrpSpPr>
        <p:grpSpPr>
          <a:xfrm>
            <a:off x="6384797" y="3598381"/>
            <a:ext cx="936129" cy="936129"/>
            <a:chOff x="8885163" y="767624"/>
            <a:chExt cx="1001100" cy="1001100"/>
          </a:xfrm>
        </p:grpSpPr>
        <p:sp>
          <p:nvSpPr>
            <p:cNvPr id="7" name="Google Shape;625;p49">
              <a:extLst>
                <a:ext uri="{FF2B5EF4-FFF2-40B4-BE49-F238E27FC236}">
                  <a16:creationId xmlns:a16="http://schemas.microsoft.com/office/drawing/2014/main" id="{7BB30DAF-5624-112B-F12D-940BC0999606}"/>
                </a:ext>
              </a:extLst>
            </p:cNvPr>
            <p:cNvSpPr/>
            <p:nvPr/>
          </p:nvSpPr>
          <p:spPr>
            <a:xfrm>
              <a:off x="8885163" y="767624"/>
              <a:ext cx="1001100" cy="1001100"/>
            </a:xfrm>
            <a:prstGeom prst="ellipse">
              <a:avLst/>
            </a:prstGeom>
            <a:solidFill>
              <a:srgbClr val="DCF3F2"/>
            </a:solidFill>
            <a:ln w="9525" cap="flat" cmpd="sng">
              <a:solidFill>
                <a:srgbClr val="05A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2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  <p:sp>
          <p:nvSpPr>
            <p:cNvPr id="8" name="Google Shape;626;p49">
              <a:extLst>
                <a:ext uri="{FF2B5EF4-FFF2-40B4-BE49-F238E27FC236}">
                  <a16:creationId xmlns:a16="http://schemas.microsoft.com/office/drawing/2014/main" id="{4E82E5C6-A065-85FF-BFE3-9E73E9A7D537}"/>
                </a:ext>
              </a:extLst>
            </p:cNvPr>
            <p:cNvSpPr txBox="1"/>
            <p:nvPr/>
          </p:nvSpPr>
          <p:spPr>
            <a:xfrm>
              <a:off x="8899725" y="1099663"/>
              <a:ext cx="9720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Rural </a:t>
              </a:r>
              <a:endParaRPr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Bank D</a:t>
              </a:r>
              <a:endParaRPr sz="12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  <p:pic>
        <p:nvPicPr>
          <p:cNvPr id="9" name="Google Shape;651;p49">
            <a:extLst>
              <a:ext uri="{FF2B5EF4-FFF2-40B4-BE49-F238E27FC236}">
                <a16:creationId xmlns:a16="http://schemas.microsoft.com/office/drawing/2014/main" id="{E05B8854-6784-847B-3ADF-C668D872AE35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455" y="3715164"/>
            <a:ext cx="280793" cy="2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08;p49">
            <a:extLst>
              <a:ext uri="{FF2B5EF4-FFF2-40B4-BE49-F238E27FC236}">
                <a16:creationId xmlns:a16="http://schemas.microsoft.com/office/drawing/2014/main" id="{49A0C9AA-CE90-3F22-3304-7FCDD8AAC7D2}"/>
              </a:ext>
            </a:extLst>
          </p:cNvPr>
          <p:cNvSpPr/>
          <p:nvPr/>
        </p:nvSpPr>
        <p:spPr>
          <a:xfrm>
            <a:off x="6892021" y="2382590"/>
            <a:ext cx="936129" cy="93612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1" name="Google Shape;609;p49">
            <a:extLst>
              <a:ext uri="{FF2B5EF4-FFF2-40B4-BE49-F238E27FC236}">
                <a16:creationId xmlns:a16="http://schemas.microsoft.com/office/drawing/2014/main" id="{FAD7F865-27D7-05FE-8C2E-900458C50A35}"/>
              </a:ext>
            </a:extLst>
          </p:cNvPr>
          <p:cNvSpPr txBox="1"/>
          <p:nvPr/>
        </p:nvSpPr>
        <p:spPr>
          <a:xfrm>
            <a:off x="6902406" y="2874789"/>
            <a:ext cx="936129" cy="3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Mulish Medium"/>
                <a:ea typeface="Mulish Medium"/>
                <a:cs typeface="Mulish Medium"/>
                <a:sym typeface="Mulish Medium"/>
              </a:rPr>
              <a:t>Bank F</a:t>
            </a:r>
            <a:endParaRPr sz="1200" dirty="0">
              <a:solidFill>
                <a:srgbClr val="434343"/>
              </a:solidFill>
            </a:endParaRPr>
          </a:p>
        </p:txBody>
      </p:sp>
      <p:pic>
        <p:nvPicPr>
          <p:cNvPr id="12" name="Google Shape;650;p49">
            <a:extLst>
              <a:ext uri="{FF2B5EF4-FFF2-40B4-BE49-F238E27FC236}">
                <a16:creationId xmlns:a16="http://schemas.microsoft.com/office/drawing/2014/main" id="{40C9FED4-41F4-8C59-6167-64202C6A161D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9428" y="2581920"/>
            <a:ext cx="361325" cy="3387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3D6B37-DB07-FA7F-7BAF-24C9E7064A36}"/>
              </a:ext>
            </a:extLst>
          </p:cNvPr>
          <p:cNvCxnSpPr>
            <a:cxnSpLocks/>
            <a:stCxn id="620" idx="2"/>
            <a:endCxn id="10" idx="6"/>
          </p:cNvCxnSpPr>
          <p:nvPr/>
        </p:nvCxnSpPr>
        <p:spPr>
          <a:xfrm flipH="1" flipV="1">
            <a:off x="7828150" y="2850655"/>
            <a:ext cx="228295" cy="1257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1A5147-135B-CF2E-5630-56F542D59ED1}"/>
              </a:ext>
            </a:extLst>
          </p:cNvPr>
          <p:cNvCxnSpPr>
            <a:cxnSpLocks/>
          </p:cNvCxnSpPr>
          <p:nvPr/>
        </p:nvCxnSpPr>
        <p:spPr>
          <a:xfrm>
            <a:off x="7727251" y="3140311"/>
            <a:ext cx="228306" cy="2648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Mojaloop Documentation">
            <a:extLst>
              <a:ext uri="{FF2B5EF4-FFF2-40B4-BE49-F238E27FC236}">
                <a16:creationId xmlns:a16="http://schemas.microsoft.com/office/drawing/2014/main" id="{1B72675E-76D3-BA99-BDBA-E76C0C240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8654" y="2703847"/>
            <a:ext cx="445272" cy="11858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Google Shape;608;p49">
            <a:extLst>
              <a:ext uri="{FF2B5EF4-FFF2-40B4-BE49-F238E27FC236}">
                <a16:creationId xmlns:a16="http://schemas.microsoft.com/office/drawing/2014/main" id="{A870EF6B-E71C-77EC-E507-E3BA399A2B71}"/>
              </a:ext>
            </a:extLst>
          </p:cNvPr>
          <p:cNvSpPr/>
          <p:nvPr/>
        </p:nvSpPr>
        <p:spPr>
          <a:xfrm>
            <a:off x="2884601" y="3325963"/>
            <a:ext cx="936129" cy="93612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3" name="Google Shape;609;p49">
            <a:extLst>
              <a:ext uri="{FF2B5EF4-FFF2-40B4-BE49-F238E27FC236}">
                <a16:creationId xmlns:a16="http://schemas.microsoft.com/office/drawing/2014/main" id="{D9303347-5C10-F961-47A2-AE71C328E723}"/>
              </a:ext>
            </a:extLst>
          </p:cNvPr>
          <p:cNvSpPr txBox="1"/>
          <p:nvPr/>
        </p:nvSpPr>
        <p:spPr>
          <a:xfrm>
            <a:off x="2894986" y="3818162"/>
            <a:ext cx="936129" cy="3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Mulish Medium"/>
                <a:ea typeface="Mulish Medium"/>
                <a:cs typeface="Mulish Medium"/>
                <a:sym typeface="Mulish Medium"/>
              </a:rPr>
              <a:t>Bank D</a:t>
            </a:r>
            <a:endParaRPr sz="1200" dirty="0">
              <a:solidFill>
                <a:srgbClr val="434343"/>
              </a:solidFill>
            </a:endParaRPr>
          </a:p>
        </p:txBody>
      </p:sp>
      <p:pic>
        <p:nvPicPr>
          <p:cNvPr id="15" name="Google Shape;650;p49">
            <a:extLst>
              <a:ext uri="{FF2B5EF4-FFF2-40B4-BE49-F238E27FC236}">
                <a16:creationId xmlns:a16="http://schemas.microsoft.com/office/drawing/2014/main" id="{AC9D0A41-AA5E-0593-6DE4-94B8127795A4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008" y="3525293"/>
            <a:ext cx="361325" cy="338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08;p49">
            <a:extLst>
              <a:ext uri="{FF2B5EF4-FFF2-40B4-BE49-F238E27FC236}">
                <a16:creationId xmlns:a16="http://schemas.microsoft.com/office/drawing/2014/main" id="{B73EAB97-8B70-8201-3DC2-AFA33146C342}"/>
              </a:ext>
            </a:extLst>
          </p:cNvPr>
          <p:cNvSpPr/>
          <p:nvPr/>
        </p:nvSpPr>
        <p:spPr>
          <a:xfrm>
            <a:off x="2853184" y="1550505"/>
            <a:ext cx="936129" cy="936129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E42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73763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18" name="Google Shape;609;p49">
            <a:extLst>
              <a:ext uri="{FF2B5EF4-FFF2-40B4-BE49-F238E27FC236}">
                <a16:creationId xmlns:a16="http://schemas.microsoft.com/office/drawing/2014/main" id="{1316FAD9-561B-2667-8FDA-6C03D9B6F67D}"/>
              </a:ext>
            </a:extLst>
          </p:cNvPr>
          <p:cNvSpPr txBox="1"/>
          <p:nvPr/>
        </p:nvSpPr>
        <p:spPr>
          <a:xfrm>
            <a:off x="2863569" y="2042704"/>
            <a:ext cx="936129" cy="35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434343"/>
                </a:solidFill>
                <a:latin typeface="Mulish Medium"/>
                <a:ea typeface="Mulish Medium"/>
                <a:cs typeface="Mulish Medium"/>
                <a:sym typeface="Mulish Medium"/>
              </a:rPr>
              <a:t>Bank D</a:t>
            </a:r>
            <a:endParaRPr sz="1200" dirty="0">
              <a:solidFill>
                <a:srgbClr val="434343"/>
              </a:solidFill>
            </a:endParaRPr>
          </a:p>
        </p:txBody>
      </p:sp>
      <p:pic>
        <p:nvPicPr>
          <p:cNvPr id="19" name="Google Shape;650;p49">
            <a:extLst>
              <a:ext uri="{FF2B5EF4-FFF2-40B4-BE49-F238E27FC236}">
                <a16:creationId xmlns:a16="http://schemas.microsoft.com/office/drawing/2014/main" id="{2A24A171-989F-4AC4-0A71-D453D5329AD5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591" y="1749835"/>
            <a:ext cx="361325" cy="33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50;p49">
            <a:extLst>
              <a:ext uri="{FF2B5EF4-FFF2-40B4-BE49-F238E27FC236}">
                <a16:creationId xmlns:a16="http://schemas.microsoft.com/office/drawing/2014/main" id="{DF07C2BC-65F0-9899-4053-12B7EC6B2E63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124" y="3496017"/>
            <a:ext cx="361325" cy="3387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624;p49">
            <a:extLst>
              <a:ext uri="{FF2B5EF4-FFF2-40B4-BE49-F238E27FC236}">
                <a16:creationId xmlns:a16="http://schemas.microsoft.com/office/drawing/2014/main" id="{65D94FE6-8162-DEF3-1C26-AA1E32192EBC}"/>
              </a:ext>
            </a:extLst>
          </p:cNvPr>
          <p:cNvGrpSpPr/>
          <p:nvPr/>
        </p:nvGrpSpPr>
        <p:grpSpPr>
          <a:xfrm>
            <a:off x="6157550" y="1335193"/>
            <a:ext cx="946029" cy="936129"/>
            <a:chOff x="8885163" y="767624"/>
            <a:chExt cx="1001100" cy="1001100"/>
          </a:xfrm>
        </p:grpSpPr>
        <p:sp>
          <p:nvSpPr>
            <p:cNvPr id="22" name="Google Shape;625;p49">
              <a:extLst>
                <a:ext uri="{FF2B5EF4-FFF2-40B4-BE49-F238E27FC236}">
                  <a16:creationId xmlns:a16="http://schemas.microsoft.com/office/drawing/2014/main" id="{AAF3953E-3F46-5F91-21AD-40E347F1DDF1}"/>
                </a:ext>
              </a:extLst>
            </p:cNvPr>
            <p:cNvSpPr/>
            <p:nvPr/>
          </p:nvSpPr>
          <p:spPr>
            <a:xfrm>
              <a:off x="8885163" y="767624"/>
              <a:ext cx="1001100" cy="1001100"/>
            </a:xfrm>
            <a:prstGeom prst="ellipse">
              <a:avLst/>
            </a:prstGeom>
            <a:solidFill>
              <a:srgbClr val="DCF3F2"/>
            </a:solidFill>
            <a:ln w="9525" cap="flat" cmpd="sng">
              <a:solidFill>
                <a:srgbClr val="05A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2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  <p:sp>
          <p:nvSpPr>
            <p:cNvPr id="23" name="Google Shape;626;p49">
              <a:extLst>
                <a:ext uri="{FF2B5EF4-FFF2-40B4-BE49-F238E27FC236}">
                  <a16:creationId xmlns:a16="http://schemas.microsoft.com/office/drawing/2014/main" id="{81D3ABA8-C965-56D6-D55E-B469BA26E412}"/>
                </a:ext>
              </a:extLst>
            </p:cNvPr>
            <p:cNvSpPr txBox="1"/>
            <p:nvPr/>
          </p:nvSpPr>
          <p:spPr>
            <a:xfrm>
              <a:off x="8899725" y="1099663"/>
              <a:ext cx="9720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Rural </a:t>
              </a:r>
              <a:endParaRPr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Bank C</a:t>
              </a:r>
              <a:endParaRPr sz="12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  <p:grpSp>
        <p:nvGrpSpPr>
          <p:cNvPr id="24" name="Google Shape;624;p49">
            <a:extLst>
              <a:ext uri="{FF2B5EF4-FFF2-40B4-BE49-F238E27FC236}">
                <a16:creationId xmlns:a16="http://schemas.microsoft.com/office/drawing/2014/main" id="{9314885C-0338-67D4-10B3-33CC524C1F6A}"/>
              </a:ext>
            </a:extLst>
          </p:cNvPr>
          <p:cNvGrpSpPr/>
          <p:nvPr/>
        </p:nvGrpSpPr>
        <p:grpSpPr>
          <a:xfrm>
            <a:off x="4666631" y="3329925"/>
            <a:ext cx="946029" cy="936129"/>
            <a:chOff x="8885163" y="767624"/>
            <a:chExt cx="1001100" cy="1001100"/>
          </a:xfrm>
        </p:grpSpPr>
        <p:sp>
          <p:nvSpPr>
            <p:cNvPr id="25" name="Google Shape;625;p49">
              <a:extLst>
                <a:ext uri="{FF2B5EF4-FFF2-40B4-BE49-F238E27FC236}">
                  <a16:creationId xmlns:a16="http://schemas.microsoft.com/office/drawing/2014/main" id="{4BCF9454-2854-06B2-1E2D-9005B74DDD8D}"/>
                </a:ext>
              </a:extLst>
            </p:cNvPr>
            <p:cNvSpPr/>
            <p:nvPr/>
          </p:nvSpPr>
          <p:spPr>
            <a:xfrm>
              <a:off x="8885163" y="767624"/>
              <a:ext cx="1001100" cy="1001100"/>
            </a:xfrm>
            <a:prstGeom prst="ellipse">
              <a:avLst/>
            </a:prstGeom>
            <a:solidFill>
              <a:srgbClr val="DCF3F2"/>
            </a:solidFill>
            <a:ln w="9525" cap="flat" cmpd="sng">
              <a:solidFill>
                <a:srgbClr val="05AA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200">
                <a:solidFill>
                  <a:schemeClr val="lt1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  <p:sp>
          <p:nvSpPr>
            <p:cNvPr id="26" name="Google Shape;626;p49">
              <a:extLst>
                <a:ext uri="{FF2B5EF4-FFF2-40B4-BE49-F238E27FC236}">
                  <a16:creationId xmlns:a16="http://schemas.microsoft.com/office/drawing/2014/main" id="{4713F972-D417-2098-A8C3-F69BC74A8C3B}"/>
                </a:ext>
              </a:extLst>
            </p:cNvPr>
            <p:cNvSpPr txBox="1"/>
            <p:nvPr/>
          </p:nvSpPr>
          <p:spPr>
            <a:xfrm>
              <a:off x="8899725" y="1099663"/>
              <a:ext cx="972000" cy="5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Rural </a:t>
              </a:r>
              <a:endParaRPr sz="11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rgbClr val="0D635E"/>
                  </a:solidFill>
                  <a:latin typeface="Mulish Medium"/>
                  <a:ea typeface="Mulish Medium"/>
                  <a:cs typeface="Mulish Medium"/>
                  <a:sym typeface="Mulish Medium"/>
                </a:rPr>
                <a:t>Bank B</a:t>
              </a:r>
              <a:endParaRPr sz="12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endParaRPr>
            </a:p>
          </p:txBody>
        </p:sp>
      </p:grpSp>
      <p:pic>
        <p:nvPicPr>
          <p:cNvPr id="27" name="Google Shape;651;p49">
            <a:extLst>
              <a:ext uri="{FF2B5EF4-FFF2-40B4-BE49-F238E27FC236}">
                <a16:creationId xmlns:a16="http://schemas.microsoft.com/office/drawing/2014/main" id="{E1AF13F6-1C77-A013-81E7-F8476DB54E60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091" y="1463002"/>
            <a:ext cx="280793" cy="2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651;p49">
            <a:extLst>
              <a:ext uri="{FF2B5EF4-FFF2-40B4-BE49-F238E27FC236}">
                <a16:creationId xmlns:a16="http://schemas.microsoft.com/office/drawing/2014/main" id="{8BD0E12C-1564-3BA4-6FDF-8B1483003DDC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522" y="3436715"/>
            <a:ext cx="280793" cy="2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620;p49">
            <a:extLst>
              <a:ext uri="{FF2B5EF4-FFF2-40B4-BE49-F238E27FC236}">
                <a16:creationId xmlns:a16="http://schemas.microsoft.com/office/drawing/2014/main" id="{242A01CA-E649-FBE1-2260-84F0A0969C55}"/>
              </a:ext>
            </a:extLst>
          </p:cNvPr>
          <p:cNvSpPr/>
          <p:nvPr/>
        </p:nvSpPr>
        <p:spPr>
          <a:xfrm>
            <a:off x="7996956" y="1732387"/>
            <a:ext cx="779418" cy="758822"/>
          </a:xfrm>
          <a:prstGeom prst="ellipse">
            <a:avLst/>
          </a:prstGeom>
          <a:solidFill>
            <a:srgbClr val="DCF3F2"/>
          </a:solidFill>
          <a:ln w="9525" cap="flat" cmpd="sng">
            <a:solidFill>
              <a:srgbClr val="05AA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3" name="Google Shape;621;p49">
            <a:extLst>
              <a:ext uri="{FF2B5EF4-FFF2-40B4-BE49-F238E27FC236}">
                <a16:creationId xmlns:a16="http://schemas.microsoft.com/office/drawing/2014/main" id="{56E643C0-0D88-2AA2-C6AF-B620866765D8}"/>
              </a:ext>
            </a:extLst>
          </p:cNvPr>
          <p:cNvSpPr txBox="1"/>
          <p:nvPr/>
        </p:nvSpPr>
        <p:spPr>
          <a:xfrm>
            <a:off x="7928464" y="2127926"/>
            <a:ext cx="90891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MFIs</a:t>
            </a:r>
            <a:endParaRPr sz="90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5" name="Google Shape;620;p49">
            <a:extLst>
              <a:ext uri="{FF2B5EF4-FFF2-40B4-BE49-F238E27FC236}">
                <a16:creationId xmlns:a16="http://schemas.microsoft.com/office/drawing/2014/main" id="{32B4D383-99AA-C466-E10F-2A4140F21FB5}"/>
              </a:ext>
            </a:extLst>
          </p:cNvPr>
          <p:cNvSpPr/>
          <p:nvPr/>
        </p:nvSpPr>
        <p:spPr>
          <a:xfrm>
            <a:off x="7405895" y="1084056"/>
            <a:ext cx="779418" cy="758822"/>
          </a:xfrm>
          <a:prstGeom prst="ellipse">
            <a:avLst/>
          </a:prstGeom>
          <a:solidFill>
            <a:srgbClr val="DCF3F2"/>
          </a:solidFill>
          <a:ln w="9525" cap="flat" cmpd="sng">
            <a:solidFill>
              <a:srgbClr val="05AAA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sp>
        <p:nvSpPr>
          <p:cNvPr id="36" name="Google Shape;621;p49">
            <a:extLst>
              <a:ext uri="{FF2B5EF4-FFF2-40B4-BE49-F238E27FC236}">
                <a16:creationId xmlns:a16="http://schemas.microsoft.com/office/drawing/2014/main" id="{4C3B0CB1-EB8B-1DBA-BB56-3A631D0BA63E}"/>
              </a:ext>
            </a:extLst>
          </p:cNvPr>
          <p:cNvSpPr txBox="1"/>
          <p:nvPr/>
        </p:nvSpPr>
        <p:spPr>
          <a:xfrm>
            <a:off x="7337403" y="1479595"/>
            <a:ext cx="908918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0D635E"/>
                </a:solidFill>
                <a:latin typeface="Mulish Medium"/>
                <a:ea typeface="Mulish Medium"/>
                <a:cs typeface="Mulish Medium"/>
                <a:sym typeface="Mulish Medium"/>
              </a:rPr>
              <a:t>Merchants</a:t>
            </a:r>
            <a:endParaRPr sz="900" dirty="0">
              <a:solidFill>
                <a:srgbClr val="0D635E"/>
              </a:solidFill>
              <a:latin typeface="Mulish Medium"/>
              <a:ea typeface="Mulish Medium"/>
              <a:cs typeface="Mulish Medium"/>
              <a:sym typeface="Mulish Medium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DD40A9-F509-9A99-AE72-3F728766595A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7553263" y="1842878"/>
            <a:ext cx="242341" cy="58285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5B9B540-B37F-6C8D-B86A-991CB62FF440}"/>
              </a:ext>
            </a:extLst>
          </p:cNvPr>
          <p:cNvCxnSpPr>
            <a:cxnSpLocks/>
          </p:cNvCxnSpPr>
          <p:nvPr/>
        </p:nvCxnSpPr>
        <p:spPr>
          <a:xfrm flipH="1">
            <a:off x="7775962" y="2355652"/>
            <a:ext cx="308726" cy="3052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Merchant Generic Flat icon">
            <a:extLst>
              <a:ext uri="{FF2B5EF4-FFF2-40B4-BE49-F238E27FC236}">
                <a16:creationId xmlns:a16="http://schemas.microsoft.com/office/drawing/2014/main" id="{E511319D-1606-8422-E2DD-666BFFB82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6482" y="1189678"/>
            <a:ext cx="329652" cy="32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ans | Microfinance Loans &amp; Institution Services">
            <a:extLst>
              <a:ext uri="{FF2B5EF4-FFF2-40B4-BE49-F238E27FC236}">
                <a16:creationId xmlns:a16="http://schemas.microsoft.com/office/drawing/2014/main" id="{01160CCD-0A76-C297-353B-3402F49AA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313" y="1855381"/>
            <a:ext cx="385120" cy="28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7" name="Google Shape;1017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25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59"/>
          <p:cNvSpPr/>
          <p:nvPr/>
        </p:nvSpPr>
        <p:spPr>
          <a:xfrm>
            <a:off x="1143559" y="-12"/>
            <a:ext cx="3938100" cy="5143500"/>
          </a:xfrm>
          <a:prstGeom prst="homePlate">
            <a:avLst>
              <a:gd name="adj" fmla="val 28654"/>
            </a:avLst>
          </a:prstGeom>
          <a:solidFill>
            <a:schemeClr val="lt1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     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59"/>
          <p:cNvSpPr/>
          <p:nvPr/>
        </p:nvSpPr>
        <p:spPr>
          <a:xfrm>
            <a:off x="-606716" y="-250"/>
            <a:ext cx="3938100" cy="5143500"/>
          </a:xfrm>
          <a:prstGeom prst="homePlate">
            <a:avLst>
              <a:gd name="adj" fmla="val 28654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59"/>
          <p:cNvSpPr/>
          <p:nvPr/>
        </p:nvSpPr>
        <p:spPr>
          <a:xfrm>
            <a:off x="-233614" y="-250"/>
            <a:ext cx="2036400" cy="5143500"/>
          </a:xfrm>
          <a:prstGeom prst="homePlate">
            <a:avLst>
              <a:gd name="adj" fmla="val 54940"/>
            </a:avLst>
          </a:prstGeom>
          <a:solidFill>
            <a:srgbClr val="D9D9D9">
              <a:alpha val="72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59"/>
          <p:cNvSpPr txBox="1">
            <a:spLocks noGrp="1"/>
          </p:cNvSpPr>
          <p:nvPr>
            <p:ph type="title"/>
          </p:nvPr>
        </p:nvSpPr>
        <p:spPr>
          <a:xfrm>
            <a:off x="5296625" y="546475"/>
            <a:ext cx="3696000" cy="7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7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Riding the waves of open</a:t>
            </a:r>
            <a:endParaRPr sz="207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7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payment systems </a:t>
            </a:r>
            <a:endParaRPr sz="207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22" name="Google Shape;1022;p59"/>
          <p:cNvSpPr txBox="1"/>
          <p:nvPr/>
        </p:nvSpPr>
        <p:spPr>
          <a:xfrm>
            <a:off x="294500" y="2660600"/>
            <a:ext cx="1316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023" name="Google Shape;1023;p59"/>
          <p:cNvGrpSpPr/>
          <p:nvPr/>
        </p:nvGrpSpPr>
        <p:grpSpPr>
          <a:xfrm>
            <a:off x="3255150" y="1454843"/>
            <a:ext cx="1435298" cy="2431036"/>
            <a:chOff x="4105130" y="1851950"/>
            <a:chExt cx="1609800" cy="2726600"/>
          </a:xfrm>
        </p:grpSpPr>
        <p:pic>
          <p:nvPicPr>
            <p:cNvPr id="1024" name="Google Shape;1024;p59"/>
            <p:cNvPicPr preferRelativeResize="0"/>
            <p:nvPr/>
          </p:nvPicPr>
          <p:blipFill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725" y="2160838"/>
              <a:ext cx="1271950" cy="449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59"/>
            <p:cNvSpPr txBox="1"/>
            <p:nvPr/>
          </p:nvSpPr>
          <p:spPr>
            <a:xfrm>
              <a:off x="4105130" y="2760550"/>
              <a:ext cx="1609800" cy="181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Launched in 2020 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A government-owned and mandated instant payment system, skyrocketed digital payments into: 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250% growth in transaction volume in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from 2021 to 2023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29% of digital payments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in 2023 is made thru</a:t>
              </a: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Pix</a:t>
              </a: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and is is </a:t>
              </a: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expected 40% growth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in 2026  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  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1026" name="Google Shape;1026;p59"/>
            <p:cNvPicPr preferRelativeResize="0"/>
            <p:nvPr/>
          </p:nvPicPr>
          <p:blipFill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6726" y="1851950"/>
              <a:ext cx="359210" cy="25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7" name="Google Shape;1027;p59"/>
          <p:cNvGrpSpPr/>
          <p:nvPr/>
        </p:nvGrpSpPr>
        <p:grpSpPr>
          <a:xfrm>
            <a:off x="-41878" y="1484730"/>
            <a:ext cx="1278287" cy="2401157"/>
            <a:chOff x="177200" y="1854488"/>
            <a:chExt cx="1433700" cy="2693088"/>
          </a:xfrm>
        </p:grpSpPr>
        <p:pic>
          <p:nvPicPr>
            <p:cNvPr id="1028" name="Google Shape;1028;p59"/>
            <p:cNvPicPr preferRelativeResize="0"/>
            <p:nvPr/>
          </p:nvPicPr>
          <p:blipFill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575" y="2175400"/>
              <a:ext cx="1316250" cy="46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9" name="Google Shape;1029;p59"/>
            <p:cNvSpPr txBox="1"/>
            <p:nvPr/>
          </p:nvSpPr>
          <p:spPr>
            <a:xfrm>
              <a:off x="177200" y="2648575"/>
              <a:ext cx="1433700" cy="189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Launched in 2016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An instant payment system powering multiple bank accounts into one app, leads to huge economic gains: 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118B transaction volume in 2023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from 418M in 2017</a:t>
              </a:r>
              <a:r>
                <a:rPr lang="en" sz="700" baseline="300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1</a:t>
              </a:r>
              <a:endParaRPr sz="700" baseline="30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63% of digital transactions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are done thru UPI in 2022</a:t>
              </a:r>
              <a:r>
                <a:rPr lang="en" sz="700" baseline="300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2</a:t>
              </a:r>
              <a:endParaRPr sz="700" baseline="30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1030" name="Google Shape;1030;p59"/>
            <p:cNvPicPr preferRelativeResize="0"/>
            <p:nvPr/>
          </p:nvPicPr>
          <p:blipFill>
            <a:blip r:embed="rId7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575" y="1854488"/>
              <a:ext cx="377175" cy="251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1" name="Google Shape;1031;p59"/>
          <p:cNvGrpSpPr/>
          <p:nvPr/>
        </p:nvGrpSpPr>
        <p:grpSpPr>
          <a:xfrm>
            <a:off x="1849650" y="1484718"/>
            <a:ext cx="1166748" cy="2401190"/>
            <a:chOff x="2349764" y="1854488"/>
            <a:chExt cx="1308600" cy="2693125"/>
          </a:xfrm>
        </p:grpSpPr>
        <p:pic>
          <p:nvPicPr>
            <p:cNvPr id="1032" name="Google Shape;1032;p59"/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4083" y="2117987"/>
              <a:ext cx="1145101" cy="5305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59"/>
            <p:cNvSpPr txBox="1"/>
            <p:nvPr/>
          </p:nvSpPr>
          <p:spPr>
            <a:xfrm>
              <a:off x="2349764" y="2717912"/>
              <a:ext cx="1308600" cy="18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Launched in 2017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A digital payments network, owned by and embedded in the largest banks, allowing seamless transfer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6B+ transaction volume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since its inception until 2023</a:t>
              </a: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Higher Zelle transaction value at $490B </a:t>
              </a:r>
              <a:r>
                <a:rPr lang="en" sz="700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compared to Venmo’ $230B</a:t>
              </a:r>
              <a:r>
                <a:rPr lang="en" sz="700" b="1">
                  <a:solidFill>
                    <a:srgbClr val="0D635E"/>
                  </a:solidFill>
                  <a:latin typeface="Mulish"/>
                  <a:ea typeface="Mulish"/>
                  <a:cs typeface="Mulish"/>
                  <a:sym typeface="Mulish"/>
                </a:rPr>
                <a:t> </a:t>
              </a:r>
              <a:endParaRPr sz="7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1034" name="Google Shape;1034;p59"/>
            <p:cNvPicPr preferRelativeResize="0"/>
            <p:nvPr/>
          </p:nvPicPr>
          <p:blipFill>
            <a:blip r:embed="rId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50413" y="1854488"/>
              <a:ext cx="483562" cy="2514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5" name="Google Shape;1035;p59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28" y="1646772"/>
            <a:ext cx="859550" cy="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9"/>
          <p:cNvSpPr txBox="1"/>
          <p:nvPr/>
        </p:nvSpPr>
        <p:spPr>
          <a:xfrm>
            <a:off x="5081654" y="3280831"/>
            <a:ext cx="3911100" cy="6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The </a:t>
            </a:r>
            <a:r>
              <a:rPr lang="en" dirty="0">
                <a:solidFill>
                  <a:schemeClr val="lt1"/>
                </a:solidFill>
                <a:latin typeface="Mulish Black"/>
                <a:ea typeface="Mulish Black"/>
                <a:cs typeface="Mulish Black"/>
                <a:sym typeface="Mulish Black"/>
              </a:rPr>
              <a:t>next big wave</a:t>
            </a:r>
            <a:r>
              <a:rPr lang="en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in Open Payments</a:t>
            </a:r>
            <a:endParaRPr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037" name="Google Shape;1037;p59"/>
          <p:cNvGrpSpPr/>
          <p:nvPr/>
        </p:nvGrpSpPr>
        <p:grpSpPr>
          <a:xfrm>
            <a:off x="5296636" y="2352784"/>
            <a:ext cx="3346318" cy="938072"/>
            <a:chOff x="2661925" y="2556400"/>
            <a:chExt cx="2292875" cy="598300"/>
          </a:xfrm>
        </p:grpSpPr>
        <p:sp>
          <p:nvSpPr>
            <p:cNvPr id="1038" name="Google Shape;1038;p59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" name="Google Shape;1048;p59"/>
          <p:cNvSpPr txBox="1"/>
          <p:nvPr/>
        </p:nvSpPr>
        <p:spPr>
          <a:xfrm>
            <a:off x="-95250" y="481872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D635E"/>
                </a:solidFill>
              </a:rPr>
              <a:t>Sources:  Bangko Sentral ng Pilipinas; Mckinsey</a:t>
            </a:r>
            <a:endParaRPr sz="600">
              <a:solidFill>
                <a:srgbClr val="0D635E"/>
              </a:solidFill>
            </a:endParaRPr>
          </a:p>
        </p:txBody>
      </p:sp>
      <p:grpSp>
        <p:nvGrpSpPr>
          <p:cNvPr id="1050" name="Google Shape;1050;p59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1051" name="Google Shape;1051;p59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0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550" y="903792"/>
            <a:ext cx="996429" cy="9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60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8323" y="902455"/>
            <a:ext cx="996300" cy="99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1" name="Google Shape;1061;p60"/>
          <p:cNvSpPr txBox="1"/>
          <p:nvPr/>
        </p:nvSpPr>
        <p:spPr>
          <a:xfrm>
            <a:off x="1083613" y="2164275"/>
            <a:ext cx="2029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Talino Venture Studios, </a:t>
            </a:r>
            <a:r>
              <a:rPr lang="en" sz="1100" i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CEO</a:t>
            </a:r>
            <a:r>
              <a:rPr lang="en" sz="11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br>
              <a:rPr lang="en" sz="11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Exited three startups in Silicon Valley, Intel Capital, PLDT</a:t>
            </a:r>
            <a:endParaRPr sz="80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62" name="Google Shape;1062;p60"/>
          <p:cNvSpPr txBox="1"/>
          <p:nvPr/>
        </p:nvSpPr>
        <p:spPr>
          <a:xfrm>
            <a:off x="1121687" y="1900200"/>
            <a:ext cx="20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Winston Damarillo</a:t>
            </a:r>
            <a:endParaRPr sz="1600">
              <a:solidFill>
                <a:srgbClr val="0D635E"/>
              </a:solidFill>
            </a:endParaRPr>
          </a:p>
        </p:txBody>
      </p:sp>
      <p:pic>
        <p:nvPicPr>
          <p:cNvPr id="1063" name="Google Shape;1063;p6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890" y="903800"/>
            <a:ext cx="996418" cy="996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60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5050" y="2933775"/>
            <a:ext cx="996300" cy="9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6" name="Google Shape;1066;p60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1973" y="2933773"/>
            <a:ext cx="996300" cy="97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7" name="Google Shape;1067;p6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087" y="2933779"/>
            <a:ext cx="996300" cy="996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8" name="Google Shape;1068;p60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4057" y="2920771"/>
            <a:ext cx="996300" cy="99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9" name="Google Shape;1069;p60"/>
          <p:cNvSpPr txBox="1"/>
          <p:nvPr/>
        </p:nvSpPr>
        <p:spPr>
          <a:xfrm>
            <a:off x="3433755" y="2164275"/>
            <a:ext cx="2187532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i="1" dirty="0" err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Higala</a:t>
            </a:r>
            <a:r>
              <a:rPr lang="en" sz="1100" i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Tech, President &amp; CEO</a:t>
            </a:r>
            <a:endParaRPr sz="1100" i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Chief of Party USAID SPEED, </a:t>
            </a:r>
            <a:b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CEO </a:t>
            </a:r>
            <a:r>
              <a:rPr lang="en" sz="800" dirty="0" err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Cartera</a:t>
            </a:r>
            <a: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Interchange, USAID E-PESO, USAID SIMM</a:t>
            </a:r>
            <a:endParaRPr sz="9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0" name="Google Shape;1070;p60"/>
          <p:cNvSpPr txBox="1"/>
          <p:nvPr/>
        </p:nvSpPr>
        <p:spPr>
          <a:xfrm>
            <a:off x="3512926" y="1900200"/>
            <a:ext cx="20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Vice Catudio</a:t>
            </a:r>
            <a:endParaRPr sz="1200" b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1" name="Google Shape;1071;p60"/>
          <p:cNvSpPr txBox="1"/>
          <p:nvPr/>
        </p:nvSpPr>
        <p:spPr>
          <a:xfrm>
            <a:off x="5852688" y="2164275"/>
            <a:ext cx="2207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Chemonics, </a:t>
            </a:r>
            <a:r>
              <a:rPr lang="en" sz="1100" i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President &amp; CEO </a:t>
            </a:r>
            <a:endParaRPr sz="1100" i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Global Sustainable Development</a:t>
            </a:r>
            <a:endParaRPr sz="8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Presence in 100+ countries</a:t>
            </a:r>
            <a:endParaRPr sz="8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2" name="Google Shape;1072;p60"/>
          <p:cNvSpPr txBox="1"/>
          <p:nvPr/>
        </p:nvSpPr>
        <p:spPr>
          <a:xfrm>
            <a:off x="5941938" y="1900200"/>
            <a:ext cx="202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Jamey Butcher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3" name="Google Shape;1073;p60"/>
          <p:cNvSpPr txBox="1"/>
          <p:nvPr/>
        </p:nvSpPr>
        <p:spPr>
          <a:xfrm>
            <a:off x="2458248" y="4027479"/>
            <a:ext cx="202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Dexter Genterone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Chief Architect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4" name="Google Shape;1074;p60"/>
          <p:cNvSpPr txBox="1"/>
          <p:nvPr/>
        </p:nvSpPr>
        <p:spPr>
          <a:xfrm>
            <a:off x="4525523" y="4027479"/>
            <a:ext cx="202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Mark Colentava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Product Development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5" name="Google Shape;1075;p60"/>
          <p:cNvSpPr txBox="1"/>
          <p:nvPr/>
        </p:nvSpPr>
        <p:spPr>
          <a:xfrm>
            <a:off x="566649" y="4027479"/>
            <a:ext cx="202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Francis Plaza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Chief Technology Officer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6" name="Google Shape;1076;p60"/>
          <p:cNvSpPr txBox="1"/>
          <p:nvPr/>
        </p:nvSpPr>
        <p:spPr>
          <a:xfrm>
            <a:off x="6367619" y="4014471"/>
            <a:ext cx="2029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Tonet Quiogue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Partner - Romulo Mabanta</a:t>
            </a:r>
            <a:endParaRPr sz="1200" b="1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77" name="Google Shape;1077;p60"/>
          <p:cNvSpPr/>
          <p:nvPr/>
        </p:nvSpPr>
        <p:spPr>
          <a:xfrm>
            <a:off x="3616950" y="-464000"/>
            <a:ext cx="1841700" cy="995700"/>
          </a:xfrm>
          <a:prstGeom prst="round2DiagRect">
            <a:avLst>
              <a:gd name="adj1" fmla="val 50000"/>
              <a:gd name="adj2" fmla="val 50000"/>
            </a:avLst>
          </a:prstGeom>
          <a:solidFill>
            <a:srgbClr val="25B8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60"/>
          <p:cNvSpPr txBox="1">
            <a:spLocks noGrp="1"/>
          </p:cNvSpPr>
          <p:nvPr>
            <p:ph type="ctrTitle"/>
          </p:nvPr>
        </p:nvSpPr>
        <p:spPr>
          <a:xfrm>
            <a:off x="3990000" y="-336325"/>
            <a:ext cx="1164000" cy="77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Our Team</a:t>
            </a:r>
            <a:endParaRPr sz="16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080" name="Google Shape;1080;p60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1081" name="Google Shape;1081;p60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0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0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0"/>
          <p:cNvSpPr/>
          <p:nvPr/>
        </p:nvSpPr>
        <p:spPr>
          <a:xfrm>
            <a:off x="6" y="0"/>
            <a:ext cx="9144000" cy="5143500"/>
          </a:xfrm>
          <a:prstGeom prst="rect">
            <a:avLst/>
          </a:prstGeom>
          <a:gradFill>
            <a:gsLst>
              <a:gs pos="0">
                <a:srgbClr val="00A8A0">
                  <a:alpha val="32941"/>
                </a:srgbClr>
              </a:gs>
              <a:gs pos="100000">
                <a:srgbClr val="00A8A0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50"/>
          <p:cNvSpPr/>
          <p:nvPr/>
        </p:nvSpPr>
        <p:spPr>
          <a:xfrm flipH="1">
            <a:off x="-7" y="263516"/>
            <a:ext cx="9144000" cy="5143500"/>
          </a:xfrm>
          <a:prstGeom prst="rect">
            <a:avLst/>
          </a:prstGeom>
          <a:gradFill>
            <a:gsLst>
              <a:gs pos="0">
                <a:srgbClr val="00A8A0">
                  <a:alpha val="32941"/>
                </a:srgbClr>
              </a:gs>
              <a:gs pos="100000">
                <a:srgbClr val="00A8A0">
                  <a:alpha val="5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5" name="Google Shape;665;p50"/>
          <p:cNvGrpSpPr/>
          <p:nvPr/>
        </p:nvGrpSpPr>
        <p:grpSpPr>
          <a:xfrm>
            <a:off x="1830210" y="5"/>
            <a:ext cx="5483584" cy="5143500"/>
            <a:chOff x="4874297" y="0"/>
            <a:chExt cx="14622891" cy="13716000"/>
          </a:xfrm>
        </p:grpSpPr>
        <p:cxnSp>
          <p:nvCxnSpPr>
            <p:cNvPr id="666" name="Google Shape;666;p50"/>
            <p:cNvCxnSpPr/>
            <p:nvPr/>
          </p:nvCxnSpPr>
          <p:spPr>
            <a:xfrm>
              <a:off x="4874297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7" name="Google Shape;667;p50"/>
            <p:cNvCxnSpPr/>
            <p:nvPr/>
          </p:nvCxnSpPr>
          <p:spPr>
            <a:xfrm>
              <a:off x="9748594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8" name="Google Shape;668;p50"/>
            <p:cNvCxnSpPr/>
            <p:nvPr/>
          </p:nvCxnSpPr>
          <p:spPr>
            <a:xfrm>
              <a:off x="14622891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669" name="Google Shape;669;p50"/>
            <p:cNvCxnSpPr/>
            <p:nvPr/>
          </p:nvCxnSpPr>
          <p:spPr>
            <a:xfrm>
              <a:off x="19497188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grpSp>
        <p:nvGrpSpPr>
          <p:cNvPr id="680" name="Google Shape;680;p50"/>
          <p:cNvGrpSpPr/>
          <p:nvPr/>
        </p:nvGrpSpPr>
        <p:grpSpPr>
          <a:xfrm>
            <a:off x="4397505" y="2153098"/>
            <a:ext cx="3717650" cy="908646"/>
            <a:chOff x="2661925" y="2556400"/>
            <a:chExt cx="2292875" cy="598300"/>
          </a:xfrm>
        </p:grpSpPr>
        <p:sp>
          <p:nvSpPr>
            <p:cNvPr id="681" name="Google Shape;681;p50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0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0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0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0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0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5AAA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p50"/>
          <p:cNvSpPr txBox="1"/>
          <p:nvPr/>
        </p:nvSpPr>
        <p:spPr>
          <a:xfrm>
            <a:off x="493491" y="1954991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Winston </a:t>
            </a:r>
            <a:r>
              <a:rPr lang="en" b="1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Damarillo</a:t>
            </a:r>
            <a:endParaRPr lang="en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" name="Google Shape;691;p50">
            <a:extLst>
              <a:ext uri="{FF2B5EF4-FFF2-40B4-BE49-F238E27FC236}">
                <a16:creationId xmlns:a16="http://schemas.microsoft.com/office/drawing/2014/main" id="{1206FB1A-72F8-D8C9-87E0-43A9A58D1DEA}"/>
              </a:ext>
            </a:extLst>
          </p:cNvPr>
          <p:cNvSpPr txBox="1"/>
          <p:nvPr/>
        </p:nvSpPr>
        <p:spPr>
          <a:xfrm>
            <a:off x="493490" y="2750857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Vice Catudio    </a:t>
            </a:r>
            <a:endParaRPr sz="10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" name="Google Shape;691;p50">
            <a:extLst>
              <a:ext uri="{FF2B5EF4-FFF2-40B4-BE49-F238E27FC236}">
                <a16:creationId xmlns:a16="http://schemas.microsoft.com/office/drawing/2014/main" id="{13C5B537-4182-CD03-D895-D335B4439043}"/>
              </a:ext>
            </a:extLst>
          </p:cNvPr>
          <p:cNvSpPr txBox="1"/>
          <p:nvPr/>
        </p:nvSpPr>
        <p:spPr>
          <a:xfrm>
            <a:off x="483215" y="3567414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Francis Plaza    </a:t>
            </a:r>
            <a:endParaRPr sz="10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" name="Google Shape;691;p50">
            <a:extLst>
              <a:ext uri="{FF2B5EF4-FFF2-40B4-BE49-F238E27FC236}">
                <a16:creationId xmlns:a16="http://schemas.microsoft.com/office/drawing/2014/main" id="{E6AF7FC9-2967-299D-2650-E4E685B31BA0}"/>
              </a:ext>
            </a:extLst>
          </p:cNvPr>
          <p:cNvSpPr txBox="1"/>
          <p:nvPr/>
        </p:nvSpPr>
        <p:spPr>
          <a:xfrm>
            <a:off x="514037" y="2292084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Chairman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Higala</a:t>
            </a: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Technology, Inc.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wdamarillo@higala.ph</a:t>
            </a:r>
            <a:endParaRPr lang="en" sz="1050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" name="Google Shape;691;p50">
            <a:extLst>
              <a:ext uri="{FF2B5EF4-FFF2-40B4-BE49-F238E27FC236}">
                <a16:creationId xmlns:a16="http://schemas.microsoft.com/office/drawing/2014/main" id="{4B36297D-A720-04C2-2127-B9A7AA9B883F}"/>
              </a:ext>
            </a:extLst>
          </p:cNvPr>
          <p:cNvSpPr txBox="1"/>
          <p:nvPr/>
        </p:nvSpPr>
        <p:spPr>
          <a:xfrm>
            <a:off x="505625" y="3102931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Chief Executive Officer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Higala</a:t>
            </a: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Technology, Inc.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vcatudio@higala.ph</a:t>
            </a:r>
            <a:endParaRPr lang="en" sz="1050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" name="Google Shape;691;p50">
            <a:extLst>
              <a:ext uri="{FF2B5EF4-FFF2-40B4-BE49-F238E27FC236}">
                <a16:creationId xmlns:a16="http://schemas.microsoft.com/office/drawing/2014/main" id="{0EE27BD2-9DE8-F610-0AC8-D010483223E7}"/>
              </a:ext>
            </a:extLst>
          </p:cNvPr>
          <p:cNvSpPr txBox="1"/>
          <p:nvPr/>
        </p:nvSpPr>
        <p:spPr>
          <a:xfrm>
            <a:off x="485076" y="3916659"/>
            <a:ext cx="2414213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Chief Technology Officer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Higala</a:t>
            </a:r>
            <a:r>
              <a:rPr lang="en" sz="1050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Technology, Inc.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 dirty="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fplaza@higala.ph</a:t>
            </a:r>
            <a:endParaRPr lang="en" sz="1050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" name="Google Shape;691;p50">
            <a:extLst>
              <a:ext uri="{FF2B5EF4-FFF2-40B4-BE49-F238E27FC236}">
                <a16:creationId xmlns:a16="http://schemas.microsoft.com/office/drawing/2014/main" id="{8CC241ED-A8CD-840A-928D-7BB31C568CF3}"/>
              </a:ext>
            </a:extLst>
          </p:cNvPr>
          <p:cNvSpPr txBox="1"/>
          <p:nvPr/>
        </p:nvSpPr>
        <p:spPr>
          <a:xfrm>
            <a:off x="442119" y="1182888"/>
            <a:ext cx="3048064" cy="436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Thank You!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2D08CD-CD52-47D6-16BE-5E006D23B015}"/>
              </a:ext>
            </a:extLst>
          </p:cNvPr>
          <p:cNvSpPr/>
          <p:nvPr/>
        </p:nvSpPr>
        <p:spPr>
          <a:xfrm>
            <a:off x="6748375" y="2953519"/>
            <a:ext cx="1109756" cy="30707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E80832-166B-C017-750F-601191A8E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432" y="2984622"/>
            <a:ext cx="986715" cy="26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2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-222775" y="0"/>
            <a:ext cx="4846500" cy="5143500"/>
          </a:xfrm>
          <a:prstGeom prst="roundRect">
            <a:avLst>
              <a:gd name="adj" fmla="val 4451"/>
            </a:avLst>
          </a:prstGeom>
          <a:solidFill>
            <a:srgbClr val="00AAA0">
              <a:alpha val="2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4623600" y="0"/>
            <a:ext cx="4768200" cy="5143500"/>
          </a:xfrm>
          <a:prstGeom prst="roundRect">
            <a:avLst>
              <a:gd name="adj" fmla="val 3622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051022" y="1839204"/>
            <a:ext cx="453600" cy="4398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" name="Google Shape;88;p16"/>
          <p:cNvSpPr/>
          <p:nvPr/>
        </p:nvSpPr>
        <p:spPr>
          <a:xfrm>
            <a:off x="7732259" y="1839204"/>
            <a:ext cx="453600" cy="4293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9" name="Google Shape;89;p16"/>
          <p:cNvSpPr/>
          <p:nvPr/>
        </p:nvSpPr>
        <p:spPr>
          <a:xfrm>
            <a:off x="8413479" y="1839204"/>
            <a:ext cx="453600" cy="4398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0" name="Google Shape;90;p16"/>
          <p:cNvSpPr/>
          <p:nvPr/>
        </p:nvSpPr>
        <p:spPr>
          <a:xfrm>
            <a:off x="4968893" y="1839207"/>
            <a:ext cx="453600" cy="4398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91" name="Google Shape;91;p16"/>
          <p:cNvSpPr/>
          <p:nvPr/>
        </p:nvSpPr>
        <p:spPr>
          <a:xfrm>
            <a:off x="5688582" y="1839207"/>
            <a:ext cx="453600" cy="4293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2" name="Google Shape;92;p16"/>
          <p:cNvSpPr/>
          <p:nvPr/>
        </p:nvSpPr>
        <p:spPr>
          <a:xfrm>
            <a:off x="6369788" y="1839207"/>
            <a:ext cx="453600" cy="439800"/>
          </a:xfrm>
          <a:prstGeom prst="ellipse">
            <a:avLst/>
          </a:prstGeom>
          <a:solidFill>
            <a:srgbClr val="FFED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3" name="Google Shape;93;p16"/>
          <p:cNvSpPr txBox="1"/>
          <p:nvPr/>
        </p:nvSpPr>
        <p:spPr>
          <a:xfrm>
            <a:off x="4843250" y="2165823"/>
            <a:ext cx="73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Countries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5529800" y="2165825"/>
            <a:ext cx="771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Technical Practice Areas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6280689" y="2165825"/>
            <a:ext cx="631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Local Staff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834249" y="673118"/>
            <a:ext cx="4192800" cy="12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 dirty="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A leading global sustainable development firm transforming life-changing ideas into world changing ones.  Where Chemonics works, development works.</a:t>
            </a:r>
            <a:br>
              <a:rPr lang="en" sz="1100" dirty="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</a:br>
            <a:br>
              <a:rPr lang="en" sz="800" dirty="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</a:br>
            <a:r>
              <a:rPr lang="en" sz="1100" dirty="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Work across economic growth and trade, natural resource management, health, and agriculture:</a:t>
            </a:r>
            <a:endParaRPr sz="1100" dirty="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982464" y="2149673"/>
            <a:ext cx="590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Years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7628900" y="2149673"/>
            <a:ext cx="660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Projects</a:t>
            </a:r>
            <a:endParaRPr sz="80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8264981" y="2149689"/>
            <a:ext cx="771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434343"/>
                </a:solidFill>
                <a:latin typeface="Rubik"/>
                <a:ea typeface="Rubik"/>
                <a:cs typeface="Rubik"/>
                <a:sym typeface="Rubik"/>
              </a:rPr>
              <a:t>Current Projects</a:t>
            </a:r>
            <a:endParaRPr sz="800" dirty="0">
              <a:solidFill>
                <a:srgbClr val="43434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984336" y="1789887"/>
            <a:ext cx="26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" name="Google Shape;102;p16"/>
          <p:cNvCxnSpPr/>
          <p:nvPr/>
        </p:nvCxnSpPr>
        <p:spPr>
          <a:xfrm rot="10800000">
            <a:off x="598086" y="755750"/>
            <a:ext cx="0" cy="4172400"/>
          </a:xfrm>
          <a:prstGeom prst="straightConnector1">
            <a:avLst/>
          </a:prstGeom>
          <a:noFill/>
          <a:ln w="38100" cap="flat" cmpd="sng">
            <a:solidFill>
              <a:srgbClr val="00AAA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Google Shape;103;p16"/>
          <p:cNvSpPr/>
          <p:nvPr/>
        </p:nvSpPr>
        <p:spPr>
          <a:xfrm>
            <a:off x="724736" y="766137"/>
            <a:ext cx="2557200" cy="1397700"/>
          </a:xfrm>
          <a:prstGeom prst="roundRect">
            <a:avLst>
              <a:gd name="adj" fmla="val 8888"/>
            </a:avLst>
          </a:prstGeom>
          <a:solidFill>
            <a:schemeClr val="lt1"/>
          </a:solidFill>
          <a:ln>
            <a:noFill/>
          </a:ln>
          <a:effectLst>
            <a:outerShdw blurRad="342900" dist="19050" dir="5400000" algn="bl" rotWithShape="0">
              <a:srgbClr val="43A047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706950" y="828134"/>
            <a:ext cx="18711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Inclusive Fintech Venture Builder</a:t>
            </a:r>
            <a:endParaRPr sz="7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0799" y="1749154"/>
            <a:ext cx="531474" cy="1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525" y="1255045"/>
            <a:ext cx="684012" cy="19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145" y="1268972"/>
            <a:ext cx="861716" cy="16451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/>
          <p:nvPr/>
        </p:nvSpPr>
        <p:spPr>
          <a:xfrm>
            <a:off x="2598661" y="621187"/>
            <a:ext cx="572700" cy="572700"/>
          </a:xfrm>
          <a:prstGeom prst="ellipse">
            <a:avLst/>
          </a:prstGeom>
          <a:solidFill>
            <a:srgbClr val="00DE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244" y="1721128"/>
            <a:ext cx="769510" cy="192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4349" y="739524"/>
            <a:ext cx="321327" cy="3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777363" y="1388347"/>
            <a:ext cx="152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Cross Border Payments</a:t>
            </a:r>
            <a:endParaRPr sz="700" dirty="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2035226" y="1388695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Social Lending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997688" y="1841644"/>
            <a:ext cx="1062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Insuretech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804523" y="1831288"/>
            <a:ext cx="1524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Freelancer Bank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3408586" y="766141"/>
            <a:ext cx="1062600" cy="1978500"/>
          </a:xfrm>
          <a:prstGeom prst="roundRect">
            <a:avLst>
              <a:gd name="adj" fmla="val 11470"/>
            </a:avLst>
          </a:prstGeom>
          <a:solidFill>
            <a:srgbClr val="E8F5E9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342900" dist="19050" dir="5400000" algn="bl" rotWithShape="0">
              <a:srgbClr val="43A047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41136" y="1408050"/>
            <a:ext cx="114000" cy="114000"/>
          </a:xfrm>
          <a:prstGeom prst="ellipse">
            <a:avLst/>
          </a:prstGeom>
          <a:solidFill>
            <a:srgbClr val="12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724736" y="2251912"/>
            <a:ext cx="2557200" cy="492600"/>
          </a:xfrm>
          <a:prstGeom prst="roundRect">
            <a:avLst>
              <a:gd name="adj" fmla="val 8888"/>
            </a:avLst>
          </a:prstGeom>
          <a:solidFill>
            <a:schemeClr val="lt1"/>
          </a:solidFill>
          <a:ln>
            <a:noFill/>
          </a:ln>
          <a:effectLst>
            <a:outerShdw blurRad="342900" dist="19050" dir="5400000" algn="bl" rotWithShape="0">
              <a:srgbClr val="43A047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724725" y="2832575"/>
            <a:ext cx="3746400" cy="914400"/>
          </a:xfrm>
          <a:prstGeom prst="roundRect">
            <a:avLst>
              <a:gd name="adj" fmla="val 8888"/>
            </a:avLst>
          </a:prstGeom>
          <a:solidFill>
            <a:schemeClr val="lt1"/>
          </a:solidFill>
          <a:ln>
            <a:noFill/>
          </a:ln>
          <a:effectLst>
            <a:outerShdw blurRad="342900" dist="19050" dir="5400000" algn="bl" rotWithShape="0">
              <a:srgbClr val="43A047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724725" y="3855925"/>
            <a:ext cx="3746400" cy="492600"/>
          </a:xfrm>
          <a:prstGeom prst="roundRect">
            <a:avLst>
              <a:gd name="adj" fmla="val 8888"/>
            </a:avLst>
          </a:prstGeom>
          <a:solidFill>
            <a:schemeClr val="lt1"/>
          </a:solidFill>
          <a:ln>
            <a:noFill/>
          </a:ln>
          <a:effectLst>
            <a:outerShdw blurRad="342900" dist="19050" dir="5400000" algn="bl" rotWithShape="0">
              <a:srgbClr val="43A047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2883821" y="3000650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Telco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Transformation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724728" y="4436475"/>
            <a:ext cx="2557200" cy="492600"/>
          </a:xfrm>
          <a:prstGeom prst="roundRect">
            <a:avLst>
              <a:gd name="adj" fmla="val 8888"/>
            </a:avLst>
          </a:prstGeom>
          <a:solidFill>
            <a:schemeClr val="lt1"/>
          </a:solidFill>
          <a:ln>
            <a:noFill/>
          </a:ln>
          <a:effectLst>
            <a:outerShdw blurRad="342900" dist="19050" dir="5400000" algn="bl" rotWithShape="0">
              <a:srgbClr val="43A047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063" y="984422"/>
            <a:ext cx="473667" cy="2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566" y="1409055"/>
            <a:ext cx="234675" cy="2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9223" y="2345263"/>
            <a:ext cx="661335" cy="195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4713" y="1775854"/>
            <a:ext cx="537805" cy="130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5581" y="2038080"/>
            <a:ext cx="868614" cy="175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541036" y="2441162"/>
            <a:ext cx="114000" cy="114000"/>
          </a:xfrm>
          <a:prstGeom prst="ellipse">
            <a:avLst/>
          </a:prstGeom>
          <a:solidFill>
            <a:srgbClr val="12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41086" y="3232787"/>
            <a:ext cx="114000" cy="114000"/>
          </a:xfrm>
          <a:prstGeom prst="ellipse">
            <a:avLst/>
          </a:prstGeom>
          <a:solidFill>
            <a:srgbClr val="12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/>
          <p:nvPr/>
        </p:nvSpPr>
        <p:spPr>
          <a:xfrm>
            <a:off x="541086" y="3934528"/>
            <a:ext cx="114000" cy="114000"/>
          </a:xfrm>
          <a:prstGeom prst="ellipse">
            <a:avLst/>
          </a:prstGeom>
          <a:solidFill>
            <a:srgbClr val="12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541086" y="4625778"/>
            <a:ext cx="114000" cy="114000"/>
          </a:xfrm>
          <a:prstGeom prst="ellipse">
            <a:avLst/>
          </a:prstGeom>
          <a:solidFill>
            <a:srgbClr val="1224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44723" y="2248985"/>
            <a:ext cx="1118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Pandemic</a:t>
            </a:r>
            <a:endParaRPr sz="10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Response</a:t>
            </a:r>
            <a:endParaRPr sz="10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744723" y="3045258"/>
            <a:ext cx="12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Strategic Transformation</a:t>
            </a:r>
            <a:endParaRPr sz="10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744723" y="3841523"/>
            <a:ext cx="1249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Silicon Valley</a:t>
            </a:r>
            <a:endParaRPr sz="10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Startups</a:t>
            </a:r>
            <a:endParaRPr sz="10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016" y="4510650"/>
            <a:ext cx="625876" cy="3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0350" y="2386413"/>
            <a:ext cx="177834" cy="2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3062" y="2386713"/>
            <a:ext cx="222814" cy="2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1744610" y="2311232"/>
            <a:ext cx="7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Quarantine Management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2576517" y="2311232"/>
            <a:ext cx="7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Social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Amelioration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546577" y="3024463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Single Trade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Window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349" y="2963427"/>
            <a:ext cx="388858" cy="1099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2184496" y="3021831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Energy Spot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Market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1593921" y="2997975"/>
            <a:ext cx="103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Digital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Banking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9399" y="2962250"/>
            <a:ext cx="312980" cy="1099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6"/>
          <p:cNvGrpSpPr/>
          <p:nvPr/>
        </p:nvGrpSpPr>
        <p:grpSpPr>
          <a:xfrm>
            <a:off x="2171951" y="3416981"/>
            <a:ext cx="590544" cy="143882"/>
            <a:chOff x="2305301" y="3371738"/>
            <a:chExt cx="590544" cy="143882"/>
          </a:xfrm>
        </p:grpSpPr>
        <p:pic>
          <p:nvPicPr>
            <p:cNvPr id="145" name="Google Shape;145;p16"/>
            <p:cNvPicPr preferRelativeResize="0"/>
            <p:nvPr/>
          </p:nvPicPr>
          <p:blipFill rotWithShape="1">
            <a:blip r:embed="rId1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305301" y="3371738"/>
              <a:ext cx="261975" cy="1245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6"/>
            <p:cNvPicPr preferRelativeResize="0"/>
            <p:nvPr/>
          </p:nvPicPr>
          <p:blipFill>
            <a:blip r:embed="rId19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2882" y="3379270"/>
              <a:ext cx="262963" cy="1363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" name="Google Shape;147;p16"/>
          <p:cNvPicPr preferRelativeResize="0"/>
          <p:nvPr/>
        </p:nvPicPr>
        <p:blipFill>
          <a:blip r:embed="rId2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538" y="2929063"/>
            <a:ext cx="183750" cy="1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08099" y="2926738"/>
            <a:ext cx="177825" cy="1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9587" y="3364697"/>
            <a:ext cx="660357" cy="19603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6"/>
          <p:cNvSpPr txBox="1"/>
          <p:nvPr/>
        </p:nvSpPr>
        <p:spPr>
          <a:xfrm>
            <a:off x="1604117" y="3461813"/>
            <a:ext cx="1748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MENA Lending Platform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1" name="Google Shape;151;p16"/>
          <p:cNvSpPr txBox="1"/>
          <p:nvPr/>
        </p:nvSpPr>
        <p:spPr>
          <a:xfrm>
            <a:off x="2818842" y="3467213"/>
            <a:ext cx="1748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Micro Insurance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2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6016" y="4002223"/>
            <a:ext cx="258899" cy="1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2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087" y="4033951"/>
            <a:ext cx="292644" cy="122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 rotWithShape="1">
          <a:blip r:embed="rId2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3203" y="4052241"/>
            <a:ext cx="292641" cy="8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2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4874" y="3990174"/>
            <a:ext cx="258335" cy="2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2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0595" y="4022487"/>
            <a:ext cx="357713" cy="13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2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5679" y="4034903"/>
            <a:ext cx="477814" cy="11431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6"/>
          <p:cNvSpPr txBox="1"/>
          <p:nvPr/>
        </p:nvSpPr>
        <p:spPr>
          <a:xfrm>
            <a:off x="1626996" y="4532050"/>
            <a:ext cx="1035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13</a:t>
            </a: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 investments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2649771" y="4532050"/>
            <a:ext cx="1035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8</a:t>
            </a:r>
            <a:r>
              <a:rPr lang="en" sz="700">
                <a:solidFill>
                  <a:srgbClr val="666666"/>
                </a:solidFill>
                <a:latin typeface="Rubik"/>
                <a:ea typeface="Rubik"/>
                <a:cs typeface="Rubik"/>
                <a:sym typeface="Rubik"/>
              </a:rPr>
              <a:t> IPOs</a:t>
            </a:r>
            <a:endParaRPr sz="700">
              <a:solidFill>
                <a:srgbClr val="666666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29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2033" y="4601505"/>
            <a:ext cx="155724" cy="1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30" cstate="screen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8713" y="4585052"/>
            <a:ext cx="175224" cy="17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3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1694" y="2741223"/>
            <a:ext cx="793744" cy="972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6"/>
          <p:cNvSpPr txBox="1"/>
          <p:nvPr/>
        </p:nvSpPr>
        <p:spPr>
          <a:xfrm>
            <a:off x="4949931" y="3753303"/>
            <a:ext cx="769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Building a </a:t>
            </a:r>
            <a:r>
              <a:rPr lang="en" sz="8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Robust and Resilient Digital Economy</a:t>
            </a: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for the Philippines</a:t>
            </a:r>
            <a:endParaRPr sz="8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957052" y="1867803"/>
            <a:ext cx="465598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rgbClr val="FF7B00"/>
                </a:solidFill>
                <a:latin typeface="Rubik"/>
                <a:cs typeface="Rubik"/>
                <a:sym typeface="Rubik"/>
              </a:rPr>
              <a:t>100</a:t>
            </a:r>
            <a:endParaRPr sz="1800" dirty="0"/>
          </a:p>
        </p:txBody>
      </p:sp>
      <p:sp>
        <p:nvSpPr>
          <p:cNvPr id="165" name="Google Shape;165;p16"/>
          <p:cNvSpPr txBox="1"/>
          <p:nvPr/>
        </p:nvSpPr>
        <p:spPr>
          <a:xfrm>
            <a:off x="5697575" y="1867803"/>
            <a:ext cx="44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7B00"/>
                </a:solidFill>
                <a:latin typeface="Rubik"/>
                <a:ea typeface="Rubik"/>
                <a:cs typeface="Rubik"/>
                <a:sym typeface="Rubik"/>
              </a:rPr>
              <a:t>13</a:t>
            </a:r>
            <a:endParaRPr sz="1800"/>
          </a:p>
        </p:txBody>
      </p:sp>
      <p:sp>
        <p:nvSpPr>
          <p:cNvPr id="166" name="Google Shape;166;p16"/>
          <p:cNvSpPr txBox="1"/>
          <p:nvPr/>
        </p:nvSpPr>
        <p:spPr>
          <a:xfrm>
            <a:off x="6301250" y="1867803"/>
            <a:ext cx="5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7B00"/>
                </a:solidFill>
                <a:latin typeface="Rubik"/>
                <a:ea typeface="Rubik"/>
                <a:cs typeface="Rubik"/>
                <a:sym typeface="Rubik"/>
              </a:rPr>
              <a:t>75%</a:t>
            </a:r>
            <a:endParaRPr sz="1800"/>
          </a:p>
        </p:txBody>
      </p:sp>
      <p:sp>
        <p:nvSpPr>
          <p:cNvPr id="167" name="Google Shape;167;p16"/>
          <p:cNvSpPr txBox="1"/>
          <p:nvPr/>
        </p:nvSpPr>
        <p:spPr>
          <a:xfrm>
            <a:off x="7055537" y="1867803"/>
            <a:ext cx="44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7B00"/>
                </a:solidFill>
                <a:latin typeface="Rubik"/>
                <a:ea typeface="Rubik"/>
                <a:cs typeface="Rubik"/>
                <a:sym typeface="Rubik"/>
              </a:rPr>
              <a:t>36</a:t>
            </a:r>
            <a:endParaRPr sz="1800"/>
          </a:p>
        </p:txBody>
      </p:sp>
      <p:sp>
        <p:nvSpPr>
          <p:cNvPr id="168" name="Google Shape;168;p16"/>
          <p:cNvSpPr txBox="1"/>
          <p:nvPr/>
        </p:nvSpPr>
        <p:spPr>
          <a:xfrm>
            <a:off x="7734512" y="1867803"/>
            <a:ext cx="44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7B00"/>
                </a:solidFill>
                <a:latin typeface="Rubik"/>
                <a:ea typeface="Rubik"/>
                <a:cs typeface="Rubik"/>
                <a:sym typeface="Rubik"/>
              </a:rPr>
              <a:t>35</a:t>
            </a:r>
            <a:endParaRPr sz="1800"/>
          </a:p>
        </p:txBody>
      </p:sp>
      <p:sp>
        <p:nvSpPr>
          <p:cNvPr id="169" name="Google Shape;169;p16"/>
          <p:cNvSpPr txBox="1"/>
          <p:nvPr/>
        </p:nvSpPr>
        <p:spPr>
          <a:xfrm>
            <a:off x="8413487" y="1867803"/>
            <a:ext cx="44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7B00"/>
                </a:solidFill>
                <a:latin typeface="Rubik"/>
                <a:ea typeface="Rubik"/>
                <a:cs typeface="Rubik"/>
                <a:sym typeface="Rubik"/>
              </a:rPr>
              <a:t>2</a:t>
            </a:r>
            <a:endParaRPr sz="1800"/>
          </a:p>
        </p:txBody>
      </p:sp>
      <p:sp>
        <p:nvSpPr>
          <p:cNvPr id="170" name="Google Shape;170;p16"/>
          <p:cNvSpPr txBox="1"/>
          <p:nvPr/>
        </p:nvSpPr>
        <p:spPr>
          <a:xfrm>
            <a:off x="5743668" y="3753303"/>
            <a:ext cx="76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Spurring </a:t>
            </a:r>
            <a:r>
              <a:rPr lang="en" sz="8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Inclusive Growth</a:t>
            </a: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in the Philippines</a:t>
            </a:r>
            <a:endParaRPr sz="8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1" name="Google Shape;171;p16"/>
          <p:cNvSpPr txBox="1"/>
          <p:nvPr/>
        </p:nvSpPr>
        <p:spPr>
          <a:xfrm>
            <a:off x="6537418" y="3747853"/>
            <a:ext cx="76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An </a:t>
            </a:r>
            <a:r>
              <a:rPr lang="en" sz="8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Alternative to Cash</a:t>
            </a: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in the Philippines</a:t>
            </a:r>
            <a:endParaRPr sz="8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2" name="Google Shape;172;p16"/>
          <p:cNvSpPr txBox="1"/>
          <p:nvPr/>
        </p:nvSpPr>
        <p:spPr>
          <a:xfrm>
            <a:off x="7307100" y="3747848"/>
            <a:ext cx="818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Saving Biodiversity</a:t>
            </a: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 in the Philippines</a:t>
            </a:r>
            <a:endParaRPr sz="8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173" name="Google Shape;173;p16"/>
          <p:cNvGrpSpPr/>
          <p:nvPr/>
        </p:nvGrpSpPr>
        <p:grpSpPr>
          <a:xfrm>
            <a:off x="4937738" y="2741223"/>
            <a:ext cx="793956" cy="972013"/>
            <a:chOff x="4937738" y="1569675"/>
            <a:chExt cx="793956" cy="972013"/>
          </a:xfrm>
        </p:grpSpPr>
        <p:pic>
          <p:nvPicPr>
            <p:cNvPr id="174" name="Google Shape;174;p16"/>
            <p:cNvPicPr preferRelativeResize="0"/>
            <p:nvPr/>
          </p:nvPicPr>
          <p:blipFill>
            <a:blip r:embed="rId3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37950" y="1569675"/>
              <a:ext cx="793744" cy="96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6"/>
            <p:cNvPicPr preferRelativeResize="0"/>
            <p:nvPr/>
          </p:nvPicPr>
          <p:blipFill>
            <a:blip r:embed="rId33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4937738" y="1970838"/>
              <a:ext cx="793748" cy="57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6"/>
          <p:cNvSpPr txBox="1"/>
          <p:nvPr/>
        </p:nvSpPr>
        <p:spPr>
          <a:xfrm>
            <a:off x="8039825" y="3747848"/>
            <a:ext cx="1034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Strengthening </a:t>
            </a:r>
            <a:r>
              <a:rPr lang="en" sz="800" b="1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Human Resources for Health</a:t>
            </a:r>
            <a:endParaRPr sz="800" b="1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  <a:latin typeface="Archivo"/>
                <a:ea typeface="Archivo"/>
                <a:cs typeface="Archivo"/>
                <a:sym typeface="Archivo"/>
              </a:rPr>
              <a:t>Worldwide</a:t>
            </a:r>
            <a:endParaRPr sz="800">
              <a:solidFill>
                <a:srgbClr val="434343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7" name="Google Shape;177;p16"/>
          <p:cNvSpPr txBox="1"/>
          <p:nvPr/>
        </p:nvSpPr>
        <p:spPr>
          <a:xfrm>
            <a:off x="5047550" y="3274248"/>
            <a:ext cx="5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USAID 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SPEED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16"/>
          <p:cNvSpPr txBox="1"/>
          <p:nvPr/>
        </p:nvSpPr>
        <p:spPr>
          <a:xfrm>
            <a:off x="5743669" y="3350448"/>
            <a:ext cx="76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DELIVER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79" name="Google Shape;179;p16"/>
          <p:cNvGrpSpPr/>
          <p:nvPr/>
        </p:nvGrpSpPr>
        <p:grpSpPr>
          <a:xfrm>
            <a:off x="6525363" y="2741223"/>
            <a:ext cx="793818" cy="972827"/>
            <a:chOff x="6525363" y="1569675"/>
            <a:chExt cx="793818" cy="972827"/>
          </a:xfrm>
        </p:grpSpPr>
        <p:pic>
          <p:nvPicPr>
            <p:cNvPr id="180" name="Google Shape;180;p16"/>
            <p:cNvPicPr preferRelativeResize="0"/>
            <p:nvPr/>
          </p:nvPicPr>
          <p:blipFill>
            <a:blip r:embed="rId3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5437" y="1569675"/>
              <a:ext cx="793744" cy="972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6"/>
            <p:cNvPicPr preferRelativeResize="0"/>
            <p:nvPr/>
          </p:nvPicPr>
          <p:blipFill>
            <a:blip r:embed="rId33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6525363" y="1970838"/>
              <a:ext cx="793748" cy="5708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" name="Google Shape;182;p16"/>
          <p:cNvGrpSpPr/>
          <p:nvPr/>
        </p:nvGrpSpPr>
        <p:grpSpPr>
          <a:xfrm>
            <a:off x="7319175" y="2741246"/>
            <a:ext cx="793749" cy="972827"/>
            <a:chOff x="7319175" y="1569698"/>
            <a:chExt cx="793749" cy="972827"/>
          </a:xfrm>
        </p:grpSpPr>
        <p:pic>
          <p:nvPicPr>
            <p:cNvPr id="183" name="Google Shape;183;p16"/>
            <p:cNvPicPr preferRelativeResize="0"/>
            <p:nvPr/>
          </p:nvPicPr>
          <p:blipFill>
            <a:blip r:embed="rId3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9181" y="1569698"/>
              <a:ext cx="793744" cy="972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16"/>
            <p:cNvPicPr preferRelativeResize="0"/>
            <p:nvPr/>
          </p:nvPicPr>
          <p:blipFill>
            <a:blip r:embed="rId33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7319175" y="1971675"/>
              <a:ext cx="793748" cy="57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16"/>
          <p:cNvSpPr txBox="1"/>
          <p:nvPr/>
        </p:nvSpPr>
        <p:spPr>
          <a:xfrm>
            <a:off x="6582500" y="3274248"/>
            <a:ext cx="6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USAID 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E-PESO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86" name="Google Shape;186;p16"/>
          <p:cNvSpPr txBox="1"/>
          <p:nvPr/>
        </p:nvSpPr>
        <p:spPr>
          <a:xfrm>
            <a:off x="7331294" y="3350448"/>
            <a:ext cx="76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B+WISER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187" name="Google Shape;187;p16"/>
          <p:cNvGrpSpPr/>
          <p:nvPr/>
        </p:nvGrpSpPr>
        <p:grpSpPr>
          <a:xfrm>
            <a:off x="8112925" y="2741245"/>
            <a:ext cx="793749" cy="972826"/>
            <a:chOff x="8112925" y="1569697"/>
            <a:chExt cx="793749" cy="972826"/>
          </a:xfrm>
        </p:grpSpPr>
        <p:pic>
          <p:nvPicPr>
            <p:cNvPr id="188" name="Google Shape;188;p16"/>
            <p:cNvPicPr preferRelativeResize="0"/>
            <p:nvPr/>
          </p:nvPicPr>
          <p:blipFill>
            <a:blip r:embed="rId3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2925" y="1569697"/>
              <a:ext cx="793744" cy="972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6"/>
            <p:cNvPicPr preferRelativeResize="0"/>
            <p:nvPr/>
          </p:nvPicPr>
          <p:blipFill>
            <a:blip r:embed="rId33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 flipH="1">
              <a:off x="8112925" y="1969625"/>
              <a:ext cx="793748" cy="570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" name="Google Shape;190;p16"/>
          <p:cNvSpPr txBox="1"/>
          <p:nvPr/>
        </p:nvSpPr>
        <p:spPr>
          <a:xfrm>
            <a:off x="8125044" y="3350448"/>
            <a:ext cx="769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HRH2030</a:t>
            </a:r>
            <a:endParaRPr sz="900" b="1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832525" y="-102725"/>
            <a:ext cx="2948700" cy="723900"/>
          </a:xfrm>
          <a:prstGeom prst="roundRect">
            <a:avLst>
              <a:gd name="adj" fmla="val 27798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6"/>
          <p:cNvSpPr/>
          <p:nvPr/>
        </p:nvSpPr>
        <p:spPr>
          <a:xfrm>
            <a:off x="5456300" y="-102725"/>
            <a:ext cx="2948700" cy="723900"/>
          </a:xfrm>
          <a:prstGeom prst="roundRect">
            <a:avLst>
              <a:gd name="adj" fmla="val 2779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5" name="Google Shape;195;p16"/>
          <p:cNvPicPr preferRelativeResize="0"/>
          <p:nvPr/>
        </p:nvPicPr>
        <p:blipFill>
          <a:blip r:embed="rId3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2125" y="71300"/>
            <a:ext cx="1699748" cy="37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6"/>
          <p:cNvSpPr txBox="1"/>
          <p:nvPr/>
        </p:nvSpPr>
        <p:spPr>
          <a:xfrm>
            <a:off x="155924" y="2281879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2020-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2021 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155924" y="3089685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2011-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2020 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155924" y="3787520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2001-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2010 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155924" y="4476627"/>
            <a:ext cx="4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1998-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2001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96025" y="1318100"/>
            <a:ext cx="537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Archivo"/>
                <a:ea typeface="Archivo"/>
                <a:cs typeface="Archivo"/>
                <a:sym typeface="Archivo"/>
              </a:rPr>
              <a:t>Present</a:t>
            </a:r>
            <a:endParaRPr sz="700" b="1">
              <a:solidFill>
                <a:srgbClr val="122424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6EC64D-334D-F509-355B-864648A74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877"/>
          <a:stretch/>
        </p:blipFill>
        <p:spPr bwMode="auto">
          <a:xfrm>
            <a:off x="1980700" y="12485"/>
            <a:ext cx="1226649" cy="49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8355E2-FF02-3AE9-7954-3EA617F9E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275" t="4170" r="14248" b="36897"/>
          <a:stretch/>
        </p:blipFill>
        <p:spPr bwMode="auto">
          <a:xfrm>
            <a:off x="1574486" y="-11296"/>
            <a:ext cx="580119" cy="48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-38175" y="-419900"/>
            <a:ext cx="4270200" cy="995700"/>
          </a:xfrm>
          <a:prstGeom prst="round2DiagRect">
            <a:avLst>
              <a:gd name="adj1" fmla="val 2571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41"/>
          <p:cNvGrpSpPr/>
          <p:nvPr/>
        </p:nvGrpSpPr>
        <p:grpSpPr>
          <a:xfrm>
            <a:off x="8642952" y="103498"/>
            <a:ext cx="434280" cy="236414"/>
            <a:chOff x="3628725" y="2024200"/>
            <a:chExt cx="1707075" cy="929300"/>
          </a:xfrm>
        </p:grpSpPr>
        <p:sp>
          <p:nvSpPr>
            <p:cNvPr id="264" name="Google Shape;264;p41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1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1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41"/>
          <p:cNvGrpSpPr/>
          <p:nvPr/>
        </p:nvGrpSpPr>
        <p:grpSpPr>
          <a:xfrm>
            <a:off x="8616495" y="144165"/>
            <a:ext cx="434280" cy="236414"/>
            <a:chOff x="3628725" y="2024200"/>
            <a:chExt cx="1707075" cy="929300"/>
          </a:xfrm>
        </p:grpSpPr>
        <p:sp>
          <p:nvSpPr>
            <p:cNvPr id="268" name="Google Shape;268;p41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1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1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1" name="Google Shape;27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0502367">
            <a:off x="-768417" y="3339586"/>
            <a:ext cx="3586352" cy="2622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1"/>
          <p:cNvSpPr/>
          <p:nvPr/>
        </p:nvSpPr>
        <p:spPr>
          <a:xfrm rot="10800000">
            <a:off x="428625" y="1598350"/>
            <a:ext cx="8184600" cy="3205500"/>
          </a:xfrm>
          <a:prstGeom prst="round2SameRect">
            <a:avLst>
              <a:gd name="adj1" fmla="val 7814"/>
              <a:gd name="adj2" fmla="val 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B4440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title"/>
          </p:nvPr>
        </p:nvSpPr>
        <p:spPr>
          <a:xfrm>
            <a:off x="197025" y="39627"/>
            <a:ext cx="37998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600">
                <a:solidFill>
                  <a:schemeClr val="accent5"/>
                </a:solidFill>
                <a:latin typeface="Mulish SemiBold"/>
                <a:ea typeface="Mulish SemiBold"/>
                <a:cs typeface="Mulish SemiBold"/>
                <a:sym typeface="Mulish SemiBold"/>
              </a:rPr>
              <a:t>Digital Financial Services Landscape</a:t>
            </a:r>
            <a:endParaRPr>
              <a:latin typeface="Mulish SemiBold"/>
              <a:ea typeface="Mulish SemiBold"/>
              <a:cs typeface="Mulish SemiBold"/>
              <a:sym typeface="Mulish SemiBold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976366" y="2064425"/>
            <a:ext cx="25980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58B</a:t>
            </a:r>
            <a:endParaRPr sz="6900" b="1" i="0" u="none" strike="noStrike" cap="non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976366" y="2804127"/>
            <a:ext cx="300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Annual</a:t>
            </a:r>
            <a:r>
              <a:rPr lang="en" sz="1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Transaction Volume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76" name="Google Shape;276;p41"/>
          <p:cNvSpPr txBox="1"/>
          <p:nvPr/>
        </p:nvSpPr>
        <p:spPr>
          <a:xfrm>
            <a:off x="976366" y="4112122"/>
            <a:ext cx="275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Annual</a:t>
            </a:r>
            <a:r>
              <a:rPr lang="en" sz="14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Transaction Value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277" name="Google Shape;277;p41"/>
          <p:cNvCxnSpPr/>
          <p:nvPr/>
        </p:nvCxnSpPr>
        <p:spPr>
          <a:xfrm>
            <a:off x="4312106" y="1807590"/>
            <a:ext cx="0" cy="2623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8" name="Google Shape;278;p41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3725" y="2073249"/>
            <a:ext cx="3273900" cy="13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4483806" y="1774406"/>
            <a:ext cx="4041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Increasing S</a:t>
            </a:r>
            <a:r>
              <a:rPr lang="en" sz="1200" b="1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hare of Digital Payments by Volume</a:t>
            </a:r>
            <a:endParaRPr sz="1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0" name="Google Shape;280;p41"/>
          <p:cNvSpPr txBox="1"/>
          <p:nvPr/>
        </p:nvSpPr>
        <p:spPr>
          <a:xfrm>
            <a:off x="501825" y="809892"/>
            <a:ext cx="8111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Opportunity to drive </a:t>
            </a:r>
            <a:r>
              <a:rPr lang="en" sz="2500" b="1" u="none" strike="noStrike" cap="none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digital payments growth </a:t>
            </a:r>
            <a:br>
              <a:rPr lang="en" sz="2500" b="1" u="none" strike="noStrike" cap="none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25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and reach unbanked Filipinos </a:t>
            </a:r>
            <a:endParaRPr sz="1500" b="1" dirty="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1" name="Google Shape;281;p41"/>
          <p:cNvSpPr txBox="1"/>
          <p:nvPr/>
        </p:nvSpPr>
        <p:spPr>
          <a:xfrm>
            <a:off x="6771300" y="4884000"/>
            <a:ext cx="2372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0" u="none" strike="noStrike" cap="none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Source:  Bangko Sentral ng Pilipinas</a:t>
            </a:r>
            <a:r>
              <a:rPr lang="en" sz="8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; Mckinsey</a:t>
            </a:r>
            <a:endParaRPr sz="800" i="0" u="none" strike="noStrike" cap="non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2" name="Google Shape;282;p41"/>
          <p:cNvSpPr txBox="1"/>
          <p:nvPr/>
        </p:nvSpPr>
        <p:spPr>
          <a:xfrm>
            <a:off x="6945228" y="3672185"/>
            <a:ext cx="120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Unbanked Filipinos in 2021</a:t>
            </a:r>
            <a:endParaRPr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3" name="Google Shape;283;p41"/>
          <p:cNvSpPr txBox="1"/>
          <p:nvPr/>
        </p:nvSpPr>
        <p:spPr>
          <a:xfrm>
            <a:off x="976366" y="3361817"/>
            <a:ext cx="32331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$2.34T</a:t>
            </a:r>
            <a:endParaRPr sz="6900" b="1" i="0" u="none" strike="noStrike" cap="none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4" name="Google Shape;284;p41"/>
          <p:cNvSpPr txBox="1"/>
          <p:nvPr/>
        </p:nvSpPr>
        <p:spPr>
          <a:xfrm>
            <a:off x="4813715" y="3647435"/>
            <a:ext cx="2131500" cy="7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44%</a:t>
            </a:r>
            <a:endParaRPr sz="6900" b="1" i="0" u="none" strike="noStrike" cap="none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43"/>
          <p:cNvGrpSpPr/>
          <p:nvPr/>
        </p:nvGrpSpPr>
        <p:grpSpPr>
          <a:xfrm>
            <a:off x="8642952" y="103498"/>
            <a:ext cx="434280" cy="236414"/>
            <a:chOff x="3628725" y="2024200"/>
            <a:chExt cx="1707075" cy="929300"/>
          </a:xfrm>
        </p:grpSpPr>
        <p:sp>
          <p:nvSpPr>
            <p:cNvPr id="329" name="Google Shape;329;p43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3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2" name="Google Shape;332;p43"/>
          <p:cNvSpPr/>
          <p:nvPr/>
        </p:nvSpPr>
        <p:spPr>
          <a:xfrm rot="10800000">
            <a:off x="274875" y="1733775"/>
            <a:ext cx="8492100" cy="29145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0B4440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3"/>
          <p:cNvSpPr txBox="1"/>
          <p:nvPr/>
        </p:nvSpPr>
        <p:spPr>
          <a:xfrm>
            <a:off x="651250" y="2900275"/>
            <a:ext cx="2248500" cy="861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Inadequate payments infrastructure</a:t>
            </a:r>
            <a:br>
              <a:rPr lang="en" sz="15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</a:br>
            <a:endParaRPr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335" name="Google Shape;335;p43"/>
          <p:cNvGrpSpPr/>
          <p:nvPr/>
        </p:nvGrpSpPr>
        <p:grpSpPr>
          <a:xfrm>
            <a:off x="110879" y="103490"/>
            <a:ext cx="434280" cy="236414"/>
            <a:chOff x="3628725" y="2024200"/>
            <a:chExt cx="1707075" cy="929300"/>
          </a:xfrm>
        </p:grpSpPr>
        <p:sp>
          <p:nvSpPr>
            <p:cNvPr id="336" name="Google Shape;336;p43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3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3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3252888" y="2934000"/>
            <a:ext cx="2380800" cy="467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Costly switch fees</a:t>
            </a:r>
            <a:endParaRPr sz="16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5986825" y="2871400"/>
            <a:ext cx="2380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Excludes underserved market with high </a:t>
            </a:r>
            <a:br>
              <a:rPr lang="en" sz="16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6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growth potential</a:t>
            </a:r>
            <a:endParaRPr sz="16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341" name="Google Shape;341;p43"/>
          <p:cNvCxnSpPr/>
          <p:nvPr/>
        </p:nvCxnSpPr>
        <p:spPr>
          <a:xfrm>
            <a:off x="3213450" y="1799050"/>
            <a:ext cx="0" cy="222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43"/>
          <p:cNvCxnSpPr/>
          <p:nvPr/>
        </p:nvCxnSpPr>
        <p:spPr>
          <a:xfrm>
            <a:off x="5750925" y="1799050"/>
            <a:ext cx="0" cy="2223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43"/>
          <p:cNvSpPr txBox="1"/>
          <p:nvPr/>
        </p:nvSpPr>
        <p:spPr>
          <a:xfrm>
            <a:off x="0" y="306275"/>
            <a:ext cx="91440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Emerging economics has led to modernizing the payments infrastructure </a:t>
            </a:r>
            <a:r>
              <a:rPr lang="en" sz="2400" b="1" dirty="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rPr>
              <a:t>but the modern customers have challenges</a:t>
            </a:r>
            <a:endParaRPr sz="2400" b="1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chemeClr val="lt1"/>
              </a:solidFill>
              <a:latin typeface="Archivo ExtraBold"/>
              <a:ea typeface="Archivo ExtraBold"/>
              <a:cs typeface="Archivo ExtraBold"/>
              <a:sym typeface="Archivo ExtraBold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2125" y="1402425"/>
            <a:ext cx="1809226" cy="16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3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2925" y="1399652"/>
            <a:ext cx="1828598" cy="160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3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887" y="1428525"/>
            <a:ext cx="1809225" cy="144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A8A0">
                  <a:alpha val="32941"/>
                </a:srgbClr>
              </a:gs>
              <a:gs pos="100000">
                <a:srgbClr val="00A8A0"/>
              </a:gs>
            </a:gsLst>
            <a:lin ang="2700006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40"/>
          <p:cNvSpPr/>
          <p:nvPr/>
        </p:nvSpPr>
        <p:spPr>
          <a:xfrm flipH="1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00A8A0">
                  <a:alpha val="32941"/>
                </a:srgbClr>
              </a:gs>
              <a:gs pos="100000">
                <a:srgbClr val="00A8A0">
                  <a:alpha val="51372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453725" y="1806571"/>
            <a:ext cx="3944100" cy="1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1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Modernizing our National Payments Infrastructure</a:t>
            </a:r>
            <a:endParaRPr sz="3100">
              <a:solidFill>
                <a:schemeClr val="lt1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grpSp>
        <p:nvGrpSpPr>
          <p:cNvPr id="232" name="Google Shape;232;p40"/>
          <p:cNvGrpSpPr/>
          <p:nvPr/>
        </p:nvGrpSpPr>
        <p:grpSpPr>
          <a:xfrm>
            <a:off x="1830210" y="5"/>
            <a:ext cx="5483584" cy="5143500"/>
            <a:chOff x="4874297" y="0"/>
            <a:chExt cx="14622891" cy="13716000"/>
          </a:xfrm>
        </p:grpSpPr>
        <p:cxnSp>
          <p:nvCxnSpPr>
            <p:cNvPr id="233" name="Google Shape;233;p40"/>
            <p:cNvCxnSpPr/>
            <p:nvPr/>
          </p:nvCxnSpPr>
          <p:spPr>
            <a:xfrm>
              <a:off x="4874297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4" name="Google Shape;234;p40"/>
            <p:cNvCxnSpPr/>
            <p:nvPr/>
          </p:nvCxnSpPr>
          <p:spPr>
            <a:xfrm>
              <a:off x="9748594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5" name="Google Shape;235;p40"/>
            <p:cNvCxnSpPr/>
            <p:nvPr/>
          </p:nvCxnSpPr>
          <p:spPr>
            <a:xfrm>
              <a:off x="14622891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236" name="Google Shape;236;p40"/>
            <p:cNvCxnSpPr/>
            <p:nvPr/>
          </p:nvCxnSpPr>
          <p:spPr>
            <a:xfrm>
              <a:off x="19497188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237" name="Google Shape;237;p40"/>
          <p:cNvSpPr/>
          <p:nvPr/>
        </p:nvSpPr>
        <p:spPr>
          <a:xfrm>
            <a:off x="5839296" y="495200"/>
            <a:ext cx="1730400" cy="1730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  <a:effectLst>
            <a:outerShdw blurRad="857250" dist="142875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ulish"/>
                <a:ea typeface="Mulish"/>
                <a:cs typeface="Mulish"/>
                <a:sym typeface="Mulish"/>
              </a:rPr>
              <a:t>Enable </a:t>
            </a:r>
            <a:r>
              <a:rPr lang="en" sz="1000" b="1">
                <a:latin typeface="Mulish"/>
                <a:ea typeface="Mulish"/>
                <a:cs typeface="Mulish"/>
                <a:sym typeface="Mulish"/>
              </a:rPr>
              <a:t>inclusive</a:t>
            </a:r>
            <a:r>
              <a:rPr lang="en" sz="1000">
                <a:latin typeface="Mulish"/>
                <a:ea typeface="Mulish"/>
                <a:cs typeface="Mulish"/>
                <a:sym typeface="Mulish"/>
              </a:rPr>
              <a:t> financial solutions for the underbanked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8" name="Google Shape;238;p40"/>
          <p:cNvSpPr/>
          <p:nvPr/>
        </p:nvSpPr>
        <p:spPr>
          <a:xfrm>
            <a:off x="7123006" y="1421141"/>
            <a:ext cx="1730400" cy="1730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  <a:effectLst>
            <a:outerShdw blurRad="857250" dist="142875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Open participation from </a:t>
            </a:r>
            <a:r>
              <a:rPr lang="en" sz="10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all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financial institutions (Rural Banks, MFIs)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39" name="Google Shape;239;p40"/>
          <p:cNvSpPr/>
          <p:nvPr/>
        </p:nvSpPr>
        <p:spPr>
          <a:xfrm>
            <a:off x="6602415" y="2905600"/>
            <a:ext cx="1730400" cy="1730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  <a:effectLst>
            <a:outerShdw blurRad="857250" dist="142875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Deliver </a:t>
            </a:r>
            <a:r>
              <a:rPr lang="en" sz="10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convenience and security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to a mass consumer base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0" name="Google Shape;240;p40"/>
          <p:cNvSpPr/>
          <p:nvPr/>
        </p:nvSpPr>
        <p:spPr>
          <a:xfrm>
            <a:off x="4564708" y="1421141"/>
            <a:ext cx="1730400" cy="1730400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  <a:effectLst>
            <a:outerShdw blurRad="857250" dist="142875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Rapidly enable of merchants to </a:t>
            </a:r>
            <a:r>
              <a:rPr lang="en" sz="10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accept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0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digital Payments</a:t>
            </a:r>
            <a:endParaRPr sz="1000" b="1"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41" name="Google Shape;241;p40"/>
          <p:cNvSpPr/>
          <p:nvPr/>
        </p:nvSpPr>
        <p:spPr>
          <a:xfrm>
            <a:off x="5008989" y="2896781"/>
            <a:ext cx="1730400" cy="17304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  <a:effectLst>
            <a:outerShdw blurRad="857250" dist="142875" dir="5400000" algn="bl" rotWithShape="0">
              <a:srgbClr val="00000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Lower the cost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of financial institutions for real time payments</a:t>
            </a:r>
            <a:endParaRPr sz="1000"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3225" y="118100"/>
            <a:ext cx="975475" cy="8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850" y="576417"/>
            <a:ext cx="940377" cy="79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0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4900" y="3896575"/>
            <a:ext cx="728325" cy="72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8700" y="-1"/>
            <a:ext cx="431050" cy="3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499" y="3811762"/>
            <a:ext cx="1152701" cy="115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0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3225" y="3212450"/>
            <a:ext cx="791250" cy="77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0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6000"/>
            <a:ext cx="677499" cy="67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0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6750" y="301450"/>
            <a:ext cx="876099" cy="838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0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6950" y="3513950"/>
            <a:ext cx="1087949" cy="87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 rotWithShape="1"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999" y="717925"/>
            <a:ext cx="1064750" cy="79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40"/>
          <p:cNvGrpSpPr/>
          <p:nvPr/>
        </p:nvGrpSpPr>
        <p:grpSpPr>
          <a:xfrm>
            <a:off x="6435885" y="2547407"/>
            <a:ext cx="537217" cy="292544"/>
            <a:chOff x="3628725" y="2024200"/>
            <a:chExt cx="1707075" cy="929300"/>
          </a:xfrm>
        </p:grpSpPr>
        <p:sp>
          <p:nvSpPr>
            <p:cNvPr id="253" name="Google Shape;253;p40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/>
        </p:nvSpPr>
        <p:spPr>
          <a:xfrm>
            <a:off x="4396100" y="2321875"/>
            <a:ext cx="2314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Lower the Switching Cost</a:t>
            </a:r>
            <a:r>
              <a:rPr lang="en" sz="1250">
                <a:solidFill>
                  <a:srgbClr val="00DE69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for Real-Time Payments and Real-Time Gross Settlements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5044500" y="732800"/>
            <a:ext cx="2165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Lower the OnRamp </a:t>
            </a:r>
            <a:b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</a:br>
            <a: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barrier</a:t>
            </a:r>
            <a:r>
              <a:rPr lang="en" sz="125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to broaden the reach of Financial Institutions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91" name="Google Shape;291;p42"/>
          <p:cNvSpPr txBox="1"/>
          <p:nvPr/>
        </p:nvSpPr>
        <p:spPr>
          <a:xfrm>
            <a:off x="3915300" y="3646400"/>
            <a:ext cx="28719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Modernize the Capability of the Platform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to support merchants, innovative payment schemes and cross border payments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92" name="Google Shape;292;p42"/>
          <p:cNvGrpSpPr/>
          <p:nvPr/>
        </p:nvGrpSpPr>
        <p:grpSpPr>
          <a:xfrm>
            <a:off x="8604604" y="158615"/>
            <a:ext cx="434280" cy="236414"/>
            <a:chOff x="3628725" y="2024200"/>
            <a:chExt cx="1707075" cy="929300"/>
          </a:xfrm>
        </p:grpSpPr>
        <p:sp>
          <p:nvSpPr>
            <p:cNvPr id="293" name="Google Shape;293;p42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" name="Google Shape;296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2"/>
          <p:cNvPicPr preferRelativeResize="0"/>
          <p:nvPr/>
        </p:nvPicPr>
        <p:blipFill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900000">
            <a:off x="-350902" y="1449368"/>
            <a:ext cx="4889131" cy="35752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42"/>
          <p:cNvGrpSpPr/>
          <p:nvPr/>
        </p:nvGrpSpPr>
        <p:grpSpPr>
          <a:xfrm>
            <a:off x="1830210" y="5"/>
            <a:ext cx="5483584" cy="5143500"/>
            <a:chOff x="4874297" y="0"/>
            <a:chExt cx="14622891" cy="13716000"/>
          </a:xfrm>
        </p:grpSpPr>
        <p:cxnSp>
          <p:nvCxnSpPr>
            <p:cNvPr id="299" name="Google Shape;299;p42"/>
            <p:cNvCxnSpPr/>
            <p:nvPr/>
          </p:nvCxnSpPr>
          <p:spPr>
            <a:xfrm>
              <a:off x="4874297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00" name="Google Shape;300;p42"/>
            <p:cNvCxnSpPr/>
            <p:nvPr/>
          </p:nvCxnSpPr>
          <p:spPr>
            <a:xfrm>
              <a:off x="9748594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01" name="Google Shape;301;p42"/>
            <p:cNvCxnSpPr/>
            <p:nvPr/>
          </p:nvCxnSpPr>
          <p:spPr>
            <a:xfrm>
              <a:off x="14622891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  <p:cxnSp>
          <p:nvCxnSpPr>
            <p:cNvPr id="302" name="Google Shape;302;p42"/>
            <p:cNvCxnSpPr/>
            <p:nvPr/>
          </p:nvCxnSpPr>
          <p:spPr>
            <a:xfrm>
              <a:off x="19497188" y="0"/>
              <a:ext cx="0" cy="13716000"/>
            </a:xfrm>
            <a:prstGeom prst="straightConnector1">
              <a:avLst/>
            </a:prstGeom>
            <a:blipFill rotWithShape="1">
              <a:blip r:embed="rId5">
                <a:alphaModFix/>
              </a:blip>
              <a:tile tx="0" ty="0" sx="99997" sy="99997" flip="none" algn="tl"/>
            </a:blipFill>
            <a:ln w="12700" cap="flat" cmpd="sng">
              <a:solidFill>
                <a:srgbClr val="ECECEC">
                  <a:alpha val="32940"/>
                </a:srgbClr>
              </a:solidFill>
              <a:prstDash val="solid"/>
              <a:miter lim="400000"/>
              <a:headEnd type="none" w="sm" len="sm"/>
              <a:tailEnd type="none" w="sm" len="sm"/>
            </a:ln>
          </p:spPr>
        </p:cxnSp>
      </p:grpSp>
      <p:sp>
        <p:nvSpPr>
          <p:cNvPr id="303" name="Google Shape;303;p42"/>
          <p:cNvSpPr txBox="1"/>
          <p:nvPr/>
        </p:nvSpPr>
        <p:spPr>
          <a:xfrm>
            <a:off x="354144" y="752363"/>
            <a:ext cx="199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Leverage </a:t>
            </a:r>
            <a:endParaRPr sz="2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4" name="Google Shape;304;p42"/>
          <p:cNvSpPr txBox="1"/>
          <p:nvPr/>
        </p:nvSpPr>
        <p:spPr>
          <a:xfrm>
            <a:off x="313769" y="1128493"/>
            <a:ext cx="45672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Open Payments </a:t>
            </a:r>
            <a:endParaRPr sz="3900">
              <a:solidFill>
                <a:schemeClr val="lt1"/>
              </a:solidFill>
              <a:latin typeface="Mulish ExtraBold"/>
              <a:ea typeface="Mulish ExtraBold"/>
              <a:cs typeface="Mulish ExtraBold"/>
              <a:sym typeface="Mulish ExtraBold"/>
            </a:endParaRPr>
          </a:p>
        </p:txBody>
      </p:sp>
      <p:sp>
        <p:nvSpPr>
          <p:cNvPr id="305" name="Google Shape;305;p42"/>
          <p:cNvSpPr txBox="1"/>
          <p:nvPr/>
        </p:nvSpPr>
        <p:spPr>
          <a:xfrm>
            <a:off x="354144" y="1717434"/>
            <a:ext cx="3342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to provide convenience, security and participation</a:t>
            </a:r>
            <a:endParaRPr sz="20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06" name="Google Shape;306;p42"/>
          <p:cNvSpPr/>
          <p:nvPr/>
        </p:nvSpPr>
        <p:spPr>
          <a:xfrm>
            <a:off x="4839900" y="726800"/>
            <a:ext cx="4531800" cy="995700"/>
          </a:xfrm>
          <a:prstGeom prst="round2DiagRect">
            <a:avLst>
              <a:gd name="adj1" fmla="val 2571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>
            <a:off x="3867975" y="2186600"/>
            <a:ext cx="5950800" cy="995700"/>
          </a:xfrm>
          <a:prstGeom prst="round2DiagRect">
            <a:avLst>
              <a:gd name="adj1" fmla="val 2571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/>
          <p:nvPr/>
        </p:nvSpPr>
        <p:spPr>
          <a:xfrm>
            <a:off x="2643177" y="3656000"/>
            <a:ext cx="7809000" cy="995700"/>
          </a:xfrm>
          <a:prstGeom prst="round2DiagRect">
            <a:avLst>
              <a:gd name="adj1" fmla="val 25713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2"/>
          <p:cNvSpPr txBox="1"/>
          <p:nvPr/>
        </p:nvSpPr>
        <p:spPr>
          <a:xfrm>
            <a:off x="5023475" y="834050"/>
            <a:ext cx="2366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Lower the OnRamp </a:t>
            </a:r>
            <a:br>
              <a:rPr lang="en" sz="1250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</a:br>
            <a:r>
              <a:rPr lang="en" sz="1250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barrier</a:t>
            </a:r>
            <a:r>
              <a:rPr lang="en" sz="125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to broaden the reach of Financial Institutions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0" name="Google Shape;310;p42"/>
          <p:cNvSpPr txBox="1"/>
          <p:nvPr/>
        </p:nvSpPr>
        <p:spPr>
          <a:xfrm>
            <a:off x="4054700" y="2327725"/>
            <a:ext cx="29973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Lower the Switching Cost</a:t>
            </a:r>
            <a:r>
              <a:rPr lang="en" sz="1250">
                <a:solidFill>
                  <a:srgbClr val="00DE69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for Real-Time Payments and Real-Time Gross Settlements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2910227" y="3772850"/>
            <a:ext cx="38187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rgbClr val="0D635E"/>
                </a:solidFill>
                <a:latin typeface="Mulish ExtraBold"/>
                <a:ea typeface="Mulish ExtraBold"/>
                <a:cs typeface="Mulish ExtraBold"/>
                <a:sym typeface="Mulish ExtraBold"/>
              </a:rPr>
              <a:t>Modernize the Capability of the Platform</a:t>
            </a:r>
            <a:r>
              <a:rPr lang="en" sz="1250" b="1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250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to support merchants, innovative payment schemes and cross border payments</a:t>
            </a:r>
            <a:endParaRPr sz="1250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868" y="484625"/>
            <a:ext cx="2076707" cy="12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2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2542" y="1952825"/>
            <a:ext cx="2096570" cy="12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65200" y="3456400"/>
            <a:ext cx="2076699" cy="1219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42"/>
          <p:cNvGrpSpPr/>
          <p:nvPr/>
        </p:nvGrpSpPr>
        <p:grpSpPr>
          <a:xfrm>
            <a:off x="153187" y="4810940"/>
            <a:ext cx="434280" cy="236414"/>
            <a:chOff x="3628725" y="2024200"/>
            <a:chExt cx="1707075" cy="929300"/>
          </a:xfrm>
        </p:grpSpPr>
        <p:sp>
          <p:nvSpPr>
            <p:cNvPr id="317" name="Google Shape;317;p42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2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2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0" name="Google Shape;320;p42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587" y="1905300"/>
            <a:ext cx="1711226" cy="137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50" y="3488706"/>
            <a:ext cx="1890901" cy="147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900" y="482879"/>
            <a:ext cx="1675924" cy="133454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84B8CFB-31F5-C1C7-720C-3F831CBDA496}"/>
              </a:ext>
            </a:extLst>
          </p:cNvPr>
          <p:cNvSpPr/>
          <p:nvPr/>
        </p:nvSpPr>
        <p:spPr>
          <a:xfrm>
            <a:off x="-162864" y="2560059"/>
            <a:ext cx="2687178" cy="4876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A7794-CBB5-8A1E-5626-5A2E1525DF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6732" y="2595250"/>
            <a:ext cx="1655761" cy="44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/>
          <p:nvPr/>
        </p:nvSpPr>
        <p:spPr>
          <a:xfrm>
            <a:off x="1621375" y="3049625"/>
            <a:ext cx="7140900" cy="1143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359" y="3194931"/>
            <a:ext cx="779904" cy="42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4753" y="3307264"/>
            <a:ext cx="1161940" cy="246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183" y="3247317"/>
            <a:ext cx="941701" cy="37188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148838" y="1416384"/>
            <a:ext cx="138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Archivo"/>
                <a:ea typeface="Archivo"/>
                <a:cs typeface="Archivo"/>
                <a:sym typeface="Archivo"/>
              </a:rPr>
              <a:t>Accessibility and Ease of Use</a:t>
            </a:r>
            <a:endParaRPr sz="1200" b="1">
              <a:solidFill>
                <a:srgbClr val="0D635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148838" y="3336153"/>
            <a:ext cx="138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Archivo"/>
                <a:ea typeface="Archivo"/>
                <a:cs typeface="Archivo"/>
                <a:sym typeface="Archivo"/>
              </a:rPr>
              <a:t>Reliability</a:t>
            </a:r>
            <a:endParaRPr sz="1200" b="1">
              <a:solidFill>
                <a:srgbClr val="0D635E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D635E"/>
                </a:solidFill>
                <a:latin typeface="Archivo"/>
                <a:ea typeface="Archivo"/>
                <a:cs typeface="Archivo"/>
                <a:sym typeface="Archivo"/>
              </a:rPr>
              <a:t>and Security</a:t>
            </a:r>
            <a:endParaRPr sz="1200" b="1">
              <a:solidFill>
                <a:srgbClr val="0D635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9373" y="3202229"/>
            <a:ext cx="779924" cy="4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/>
        </p:nvSpPr>
        <p:spPr>
          <a:xfrm>
            <a:off x="2001476" y="20615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4440"/>
                </a:solidFill>
                <a:latin typeface="Mulish"/>
                <a:ea typeface="Mulish"/>
                <a:cs typeface="Mulish"/>
                <a:sym typeface="Mulish"/>
              </a:rPr>
              <a:t>Neobank</a:t>
            </a:r>
            <a:endParaRPr sz="1200" b="1">
              <a:solidFill>
                <a:srgbClr val="0B444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1" name="Google Shape;371;p45"/>
          <p:cNvSpPr txBox="1"/>
          <p:nvPr/>
        </p:nvSpPr>
        <p:spPr>
          <a:xfrm>
            <a:off x="6603624" y="206150"/>
            <a:ext cx="205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4440"/>
                </a:solidFill>
                <a:latin typeface="Mulish"/>
                <a:ea typeface="Mulish"/>
                <a:cs typeface="Mulish"/>
                <a:sym typeface="Mulish"/>
              </a:rPr>
              <a:t>Embedded Banking</a:t>
            </a:r>
            <a:endParaRPr sz="1200" b="1">
              <a:solidFill>
                <a:srgbClr val="0B444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4788" y="3352194"/>
            <a:ext cx="1387500" cy="1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314" y="3650572"/>
            <a:ext cx="471900" cy="26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5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192" y="3716915"/>
            <a:ext cx="941701" cy="20187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5"/>
          <p:cNvSpPr txBox="1"/>
          <p:nvPr/>
        </p:nvSpPr>
        <p:spPr>
          <a:xfrm>
            <a:off x="1621375" y="4228900"/>
            <a:ext cx="71409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635E"/>
                </a:solidFill>
                <a:latin typeface="Archivo"/>
                <a:ea typeface="Archivo"/>
                <a:cs typeface="Archivo"/>
                <a:sym typeface="Archivo"/>
              </a:rPr>
              <a:t>Open Payments Platforms enable collaboration between traditional banks and neobanks to make digital payments accessible to everyone.</a:t>
            </a:r>
            <a:endParaRPr sz="1300">
              <a:solidFill>
                <a:srgbClr val="0D635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4417376" y="20615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B4440"/>
                </a:solidFill>
                <a:latin typeface="Mulish"/>
                <a:ea typeface="Mulish"/>
                <a:cs typeface="Mulish"/>
                <a:sym typeface="Mulish"/>
              </a:rPr>
              <a:t>Fintech</a:t>
            </a:r>
            <a:endParaRPr sz="1200" b="1">
              <a:solidFill>
                <a:srgbClr val="0B4440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7" name="Google Shape;377;p45"/>
          <p:cNvSpPr/>
          <p:nvPr/>
        </p:nvSpPr>
        <p:spPr>
          <a:xfrm>
            <a:off x="1621375" y="594125"/>
            <a:ext cx="2354700" cy="165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5"/>
          <p:cNvSpPr/>
          <p:nvPr/>
        </p:nvSpPr>
        <p:spPr>
          <a:xfrm>
            <a:off x="4037273" y="594125"/>
            <a:ext cx="2354700" cy="165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45"/>
          <p:cNvSpPr/>
          <p:nvPr/>
        </p:nvSpPr>
        <p:spPr>
          <a:xfrm>
            <a:off x="6453172" y="594125"/>
            <a:ext cx="2354700" cy="1651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25B8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45"/>
          <p:cNvSpPr/>
          <p:nvPr/>
        </p:nvSpPr>
        <p:spPr>
          <a:xfrm>
            <a:off x="1621375" y="2321652"/>
            <a:ext cx="7140900" cy="622200"/>
          </a:xfrm>
          <a:prstGeom prst="roundRect">
            <a:avLst>
              <a:gd name="adj" fmla="val 16667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DCF3F2"/>
                </a:solidFill>
                <a:latin typeface="Archivo"/>
                <a:ea typeface="Archivo"/>
                <a:cs typeface="Archivo"/>
                <a:sym typeface="Archivo"/>
              </a:rPr>
              <a:t>    Open Payments Platform</a:t>
            </a:r>
            <a:endParaRPr sz="2000" b="1">
              <a:solidFill>
                <a:srgbClr val="DCF3F2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381" name="Google Shape;381;p45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9556" y="1327395"/>
            <a:ext cx="335584" cy="28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5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718" y="1341774"/>
            <a:ext cx="566738" cy="224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1825" y="1341753"/>
            <a:ext cx="489141" cy="205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42758" y="1284762"/>
            <a:ext cx="382867" cy="37445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/>
          <p:nvPr/>
        </p:nvSpPr>
        <p:spPr>
          <a:xfrm>
            <a:off x="1750313" y="799367"/>
            <a:ext cx="2073000" cy="243900"/>
          </a:xfrm>
          <a:prstGeom prst="roundRect">
            <a:avLst>
              <a:gd name="adj" fmla="val 50000"/>
            </a:avLst>
          </a:prstGeom>
          <a:solidFill>
            <a:srgbClr val="00AAA0">
              <a:alpha val="265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pic>
        <p:nvPicPr>
          <p:cNvPr id="386" name="Google Shape;386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992" y="18269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>
            <a:off x="1861075" y="1761600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14m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1792636" y="776201"/>
            <a:ext cx="1988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1">
                <a:solidFill>
                  <a:srgbClr val="122424"/>
                </a:solidFill>
                <a:latin typeface="Rubik"/>
                <a:ea typeface="Rubik"/>
                <a:cs typeface="Rubik"/>
                <a:sym typeface="Rubik"/>
              </a:rPr>
              <a:t>27% CAGR from 2023 to 2030</a:t>
            </a:r>
            <a:endParaRPr sz="1100" b="1">
              <a:solidFill>
                <a:srgbClr val="122424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89" name="Google Shape;389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355" y="18269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/>
          <p:nvPr/>
        </p:nvSpPr>
        <p:spPr>
          <a:xfrm>
            <a:off x="2377437" y="1761600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30m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5042" y="18269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2885125" y="1761600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90m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442" y="18269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 txBox="1"/>
          <p:nvPr/>
        </p:nvSpPr>
        <p:spPr>
          <a:xfrm>
            <a:off x="3460525" y="1761600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7.4m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95" name="Google Shape;395;p45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813" y="897815"/>
            <a:ext cx="710712" cy="3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5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850" y="1337613"/>
            <a:ext cx="566723" cy="23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2849" y="1761600"/>
            <a:ext cx="941701" cy="17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867" y="986269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5"/>
          <p:cNvSpPr txBox="1"/>
          <p:nvPr/>
        </p:nvSpPr>
        <p:spPr>
          <a:xfrm>
            <a:off x="5688950" y="920925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3m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00" name="Google Shape;400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867" y="13667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/>
          <p:nvPr/>
        </p:nvSpPr>
        <p:spPr>
          <a:xfrm>
            <a:off x="5688950" y="1301400"/>
            <a:ext cx="471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600m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02" name="Google Shape;402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8867" y="1770344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5"/>
          <p:cNvSpPr txBox="1"/>
          <p:nvPr/>
        </p:nvSpPr>
        <p:spPr>
          <a:xfrm>
            <a:off x="5688950" y="1705000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13K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04" name="Google Shape;404;p45"/>
          <p:cNvPicPr preferRelativeResize="0"/>
          <p:nvPr/>
        </p:nvPicPr>
        <p:blipFill rotWithShape="1"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1238" y="934988"/>
            <a:ext cx="566723" cy="60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5"/>
          <p:cNvPicPr preferRelativeResize="0"/>
          <p:nvPr/>
        </p:nvPicPr>
        <p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663" y="934981"/>
            <a:ext cx="489150" cy="495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1230" y="1677932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5"/>
          <p:cNvSpPr txBox="1"/>
          <p:nvPr/>
        </p:nvSpPr>
        <p:spPr>
          <a:xfrm>
            <a:off x="6991298" y="1612600"/>
            <a:ext cx="471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100m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08" name="Google Shape;408;p45"/>
          <p:cNvPicPr preferRelativeResize="0"/>
          <p:nvPr/>
        </p:nvPicPr>
        <p:blipFill>
          <a:blip r:embed="rId1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5242" y="1677932"/>
            <a:ext cx="161826" cy="161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5"/>
          <p:cNvSpPr txBox="1"/>
          <p:nvPr/>
        </p:nvSpPr>
        <p:spPr>
          <a:xfrm>
            <a:off x="7945325" y="1612588"/>
            <a:ext cx="399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122424"/>
                </a:solidFill>
                <a:latin typeface="Mulish"/>
                <a:ea typeface="Mulish"/>
                <a:cs typeface="Mulish"/>
                <a:sym typeface="Mulish"/>
              </a:rPr>
              <a:t>40m</a:t>
            </a:r>
            <a:endParaRPr sz="700" b="1">
              <a:solidFill>
                <a:srgbClr val="122424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10" name="Google Shape;410;p45"/>
          <p:cNvPicPr preferRelativeResize="0"/>
          <p:nvPr/>
        </p:nvPicPr>
        <p:blipFill rotWithShape="1">
          <a:blip r:embed="rId2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158" y="3702390"/>
            <a:ext cx="941700" cy="161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5"/>
          <p:cNvPicPr preferRelativeResize="0"/>
          <p:nvPr/>
        </p:nvPicPr>
        <p:blipFill>
          <a:blip r:embed="rId2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4836" y="3633266"/>
            <a:ext cx="835500" cy="300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2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4687" y="2513713"/>
            <a:ext cx="555063" cy="2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>
          <a:blip r:embed="rId2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701" y="2537376"/>
            <a:ext cx="448050" cy="15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5"/>
          <p:cNvPicPr preferRelativeResize="0"/>
          <p:nvPr/>
        </p:nvPicPr>
        <p:blipFill>
          <a:blip r:embed="rId2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0338" y="2469803"/>
            <a:ext cx="710700" cy="3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5"/>
          <p:cNvPicPr preferRelativeResize="0"/>
          <p:nvPr/>
        </p:nvPicPr>
        <p:blipFill>
          <a:blip r:embed="rId2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987" y="2520758"/>
            <a:ext cx="471900" cy="20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5"/>
          <p:cNvPicPr preferRelativeResize="0"/>
          <p:nvPr/>
        </p:nvPicPr>
        <p:blipFill rotWithShape="1">
          <a:blip r:embed="rId2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90838" y="2427538"/>
            <a:ext cx="399900" cy="336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oogle Shape;417;p45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418" name="Google Shape;418;p45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5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5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650" y="905172"/>
            <a:ext cx="89554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3077075"/>
            <a:ext cx="3585526" cy="20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605"/>
          <a:stretch/>
        </p:blipFill>
        <p:spPr>
          <a:xfrm>
            <a:off x="3585525" y="2772991"/>
            <a:ext cx="3585525" cy="239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4900" y="0"/>
            <a:ext cx="3089101" cy="1751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089088" cy="172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6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2450" y="446399"/>
            <a:ext cx="701100" cy="8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6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99151" y="586200"/>
            <a:ext cx="984650" cy="1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9254350" y="4851000"/>
            <a:ext cx="224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i="1">
                <a:solidFill>
                  <a:schemeClr val="lt1"/>
                </a:solidFill>
              </a:rPr>
              <a:t>Confidential and for discussion only</a:t>
            </a:r>
            <a:endParaRPr sz="700" i="1">
              <a:solidFill>
                <a:schemeClr val="lt1"/>
              </a:solidFill>
            </a:endParaRPr>
          </a:p>
        </p:txBody>
      </p:sp>
      <p:pic>
        <p:nvPicPr>
          <p:cNvPr id="434" name="Google Shape;434;p46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675" y="4180222"/>
            <a:ext cx="895540" cy="10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6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225" y="396066"/>
            <a:ext cx="605075" cy="71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6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4138" y="2712548"/>
            <a:ext cx="1088725" cy="12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9201" y="-1099"/>
            <a:ext cx="2320046" cy="17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6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1975" y="-7765"/>
            <a:ext cx="1830472" cy="17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6"/>
          <p:cNvPicPr preferRelativeResize="0"/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164" y="3447100"/>
            <a:ext cx="2145838" cy="17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5325" y="3961125"/>
            <a:ext cx="488250" cy="5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6"/>
          <p:cNvPicPr preferRelativeResize="0"/>
          <p:nvPr/>
        </p:nvPicPr>
        <p:blipFill>
          <a:blip r:embed="rId1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403776" y="3961125"/>
            <a:ext cx="508479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6"/>
          <p:cNvPicPr preferRelativeResize="0"/>
          <p:nvPr/>
        </p:nvPicPr>
        <p:blipFill>
          <a:blip r:embed="rId1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498" y="369987"/>
            <a:ext cx="553004" cy="65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6"/>
          <p:cNvPicPr preferRelativeResize="0"/>
          <p:nvPr/>
        </p:nvPicPr>
        <p:blipFill>
          <a:blip r:embed="rId1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736017" y="516724"/>
            <a:ext cx="605075" cy="717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6"/>
          <p:cNvPicPr preferRelativeResize="0"/>
          <p:nvPr/>
        </p:nvPicPr>
        <p:blipFill>
          <a:blip r:embed="rId1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209" y="586200"/>
            <a:ext cx="553000" cy="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2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4515" y="4131700"/>
            <a:ext cx="756500" cy="10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6"/>
          <p:cNvSpPr/>
          <p:nvPr/>
        </p:nvSpPr>
        <p:spPr>
          <a:xfrm>
            <a:off x="0" y="1723000"/>
            <a:ext cx="9174300" cy="1724100"/>
          </a:xfrm>
          <a:prstGeom prst="rect">
            <a:avLst/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7" name="Google Shape;447;p46"/>
          <p:cNvGrpSpPr/>
          <p:nvPr/>
        </p:nvGrpSpPr>
        <p:grpSpPr>
          <a:xfrm>
            <a:off x="1035555" y="2226358"/>
            <a:ext cx="2749804" cy="717605"/>
            <a:chOff x="9552897" y="2367953"/>
            <a:chExt cx="2840414" cy="741174"/>
          </a:xfrm>
        </p:grpSpPr>
        <p:sp>
          <p:nvSpPr>
            <p:cNvPr id="448" name="Google Shape;448;p46"/>
            <p:cNvSpPr/>
            <p:nvPr/>
          </p:nvSpPr>
          <p:spPr>
            <a:xfrm>
              <a:off x="9868172" y="2367953"/>
              <a:ext cx="391616" cy="556438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6"/>
            <p:cNvSpPr/>
            <p:nvPr/>
          </p:nvSpPr>
          <p:spPr>
            <a:xfrm>
              <a:off x="10986932" y="2507690"/>
              <a:ext cx="418900" cy="416701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6"/>
            <p:cNvSpPr/>
            <p:nvPr/>
          </p:nvSpPr>
          <p:spPr>
            <a:xfrm>
              <a:off x="11465542" y="2367953"/>
              <a:ext cx="178480" cy="557181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6"/>
            <p:cNvSpPr/>
            <p:nvPr/>
          </p:nvSpPr>
          <p:spPr>
            <a:xfrm>
              <a:off x="11659136" y="2519118"/>
              <a:ext cx="579665" cy="416701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6"/>
            <p:cNvSpPr/>
            <p:nvPr/>
          </p:nvSpPr>
          <p:spPr>
            <a:xfrm>
              <a:off x="9707035" y="2677313"/>
              <a:ext cx="161168" cy="101798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6"/>
            <p:cNvSpPr/>
            <p:nvPr/>
          </p:nvSpPr>
          <p:spPr>
            <a:xfrm>
              <a:off x="9552897" y="2519118"/>
              <a:ext cx="229023" cy="101829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6"/>
            <p:cNvSpPr/>
            <p:nvPr/>
          </p:nvSpPr>
          <p:spPr>
            <a:xfrm>
              <a:off x="10346039" y="2519118"/>
              <a:ext cx="229023" cy="101829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6"/>
            <p:cNvSpPr/>
            <p:nvPr/>
          </p:nvSpPr>
          <p:spPr>
            <a:xfrm>
              <a:off x="12164287" y="2519118"/>
              <a:ext cx="229023" cy="101829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6"/>
            <p:cNvSpPr/>
            <p:nvPr/>
          </p:nvSpPr>
          <p:spPr>
            <a:xfrm>
              <a:off x="10536690" y="2519118"/>
              <a:ext cx="416701" cy="590009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6"/>
            <p:cNvSpPr/>
            <p:nvPr/>
          </p:nvSpPr>
          <p:spPr>
            <a:xfrm>
              <a:off x="10344955" y="2677313"/>
              <a:ext cx="126512" cy="258507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8" name="Google Shape;458;p46"/>
          <p:cNvSpPr txBox="1">
            <a:spLocks noGrp="1"/>
          </p:cNvSpPr>
          <p:nvPr>
            <p:ph type="title"/>
          </p:nvPr>
        </p:nvSpPr>
        <p:spPr>
          <a:xfrm>
            <a:off x="4372475" y="1933675"/>
            <a:ext cx="3942000" cy="1287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 Open Payments Platform empowering     traditional financial institutions to move money and connect new market players in the digital economy </a:t>
            </a:r>
            <a:endParaRPr sz="155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C594E0-EC7D-A8A8-8689-BE5BCFFBA57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70445" y="2806136"/>
            <a:ext cx="1012709" cy="269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/>
          <p:nvPr/>
        </p:nvSpPr>
        <p:spPr>
          <a:xfrm>
            <a:off x="3591386" y="1555975"/>
            <a:ext cx="5304600" cy="2469000"/>
          </a:xfrm>
          <a:prstGeom prst="roundRect">
            <a:avLst>
              <a:gd name="adj" fmla="val 5986"/>
            </a:avLst>
          </a:prstGeom>
          <a:solidFill>
            <a:schemeClr val="lt1"/>
          </a:solidFill>
          <a:ln w="9525" cap="flat" cmpd="sng">
            <a:solidFill>
              <a:srgbClr val="00AA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4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456" y="0"/>
            <a:ext cx="307181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7"/>
          <p:cNvSpPr/>
          <p:nvPr/>
        </p:nvSpPr>
        <p:spPr>
          <a:xfrm>
            <a:off x="3706975" y="3435405"/>
            <a:ext cx="5068800" cy="4332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Platform Bank Interface</a:t>
            </a:r>
            <a:endParaRPr sz="1800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6" name="Google Shape;466;p47"/>
          <p:cNvSpPr txBox="1"/>
          <p:nvPr/>
        </p:nvSpPr>
        <p:spPr>
          <a:xfrm>
            <a:off x="3706975" y="288825"/>
            <a:ext cx="1569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Rural Banks and Thrift Banks</a:t>
            </a:r>
            <a:endParaRPr sz="1200" b="1" dirty="0"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7" name="Google Shape;467;p47"/>
          <p:cNvSpPr txBox="1"/>
          <p:nvPr/>
        </p:nvSpPr>
        <p:spPr>
          <a:xfrm>
            <a:off x="5456725" y="288825"/>
            <a:ext cx="1569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Fintechs</a:t>
            </a:r>
            <a:r>
              <a:rPr lang="en" sz="1200" b="1" dirty="0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200" b="1" dirty="0"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7206475" y="288825"/>
            <a:ext cx="156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Mulish"/>
                <a:ea typeface="Mulish"/>
                <a:cs typeface="Mulish"/>
                <a:sym typeface="Mulish"/>
              </a:rPr>
              <a:t>Embedded Banking</a:t>
            </a:r>
            <a:endParaRPr sz="1200" b="1" dirty="0">
              <a:solidFill>
                <a:srgbClr val="434343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293350" y="286550"/>
            <a:ext cx="24666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Higala connects new players to enter the financial services market, which can lead to better products and services for consumers.</a:t>
            </a:r>
            <a:endParaRPr sz="12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0" name="Google Shape;470;p47"/>
          <p:cNvSpPr txBox="1"/>
          <p:nvPr/>
        </p:nvSpPr>
        <p:spPr>
          <a:xfrm>
            <a:off x="382610" y="3078868"/>
            <a:ext cx="22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Open Payments Platform</a:t>
            </a:r>
            <a:endParaRPr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1" name="Google Shape;471;p47"/>
          <p:cNvSpPr txBox="1"/>
          <p:nvPr/>
        </p:nvSpPr>
        <p:spPr>
          <a:xfrm>
            <a:off x="293350" y="4103875"/>
            <a:ext cx="25131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Leveraging the financial </a:t>
            </a:r>
            <a:r>
              <a:rPr lang="en" sz="12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strength of industry leading local banks / Financial institutions</a:t>
            </a:r>
            <a:r>
              <a:rPr lang="en" sz="11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through synergistic partnerships</a:t>
            </a:r>
            <a:endParaRPr sz="11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2" name="Google Shape;472;p47"/>
          <p:cNvSpPr/>
          <p:nvPr/>
        </p:nvSpPr>
        <p:spPr>
          <a:xfrm rot="-5400000">
            <a:off x="2793525" y="4446625"/>
            <a:ext cx="313800" cy="1674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7"/>
          <p:cNvSpPr/>
          <p:nvPr/>
        </p:nvSpPr>
        <p:spPr>
          <a:xfrm rot="-5400000">
            <a:off x="2793529" y="2740236"/>
            <a:ext cx="313800" cy="1674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7"/>
          <p:cNvSpPr/>
          <p:nvPr/>
        </p:nvSpPr>
        <p:spPr>
          <a:xfrm rot="-5400000">
            <a:off x="2793525" y="696949"/>
            <a:ext cx="313800" cy="1674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7"/>
          <p:cNvSpPr/>
          <p:nvPr/>
        </p:nvSpPr>
        <p:spPr>
          <a:xfrm>
            <a:off x="3706975" y="2314087"/>
            <a:ext cx="1172700" cy="10197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Regulatory Tech</a:t>
            </a:r>
            <a:endParaRPr sz="11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6" name="Google Shape;476;p47"/>
          <p:cNvSpPr/>
          <p:nvPr/>
        </p:nvSpPr>
        <p:spPr>
          <a:xfrm>
            <a:off x="5002375" y="2314087"/>
            <a:ext cx="1172700" cy="10197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Bank Micro Ledger</a:t>
            </a:r>
            <a:endParaRPr sz="1100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7" name="Google Shape;477;p47"/>
          <p:cNvSpPr/>
          <p:nvPr/>
        </p:nvSpPr>
        <p:spPr>
          <a:xfrm>
            <a:off x="6297775" y="2314087"/>
            <a:ext cx="1172700" cy="10197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Payment</a:t>
            </a:r>
            <a:endParaRPr sz="11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Hub</a:t>
            </a:r>
            <a:endParaRPr sz="1100" b="1" dirty="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8" name="Google Shape;478;p47"/>
          <p:cNvSpPr/>
          <p:nvPr/>
        </p:nvSpPr>
        <p:spPr>
          <a:xfrm>
            <a:off x="7593175" y="2314087"/>
            <a:ext cx="1172700" cy="10197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Global Transaction Gateway</a:t>
            </a:r>
            <a:endParaRPr sz="9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79" name="Google Shape;479;p47"/>
          <p:cNvSpPr/>
          <p:nvPr/>
        </p:nvSpPr>
        <p:spPr>
          <a:xfrm>
            <a:off x="3706975" y="1691217"/>
            <a:ext cx="5068800" cy="433200"/>
          </a:xfrm>
          <a:prstGeom prst="roundRect">
            <a:avLst>
              <a:gd name="adj" fmla="val 8873"/>
            </a:avLst>
          </a:prstGeom>
          <a:solidFill>
            <a:srgbClr val="00AA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Open Payments API</a:t>
            </a:r>
            <a:endParaRPr sz="18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0" name="Google Shape;480;p47"/>
          <p:cNvSpPr txBox="1"/>
          <p:nvPr/>
        </p:nvSpPr>
        <p:spPr>
          <a:xfrm>
            <a:off x="3706975" y="4130876"/>
            <a:ext cx="16134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Partner Bank</a:t>
            </a:r>
            <a:endParaRPr sz="1500" b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Digital </a:t>
            </a:r>
            <a:endParaRPr sz="15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1" name="Google Shape;481;p47"/>
          <p:cNvSpPr txBox="1"/>
          <p:nvPr/>
        </p:nvSpPr>
        <p:spPr>
          <a:xfrm>
            <a:off x="5434633" y="4130876"/>
            <a:ext cx="16134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Partner Bank</a:t>
            </a:r>
            <a:endParaRPr sz="1500" b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Unibank </a:t>
            </a:r>
            <a:endParaRPr sz="15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2" name="Google Shape;482;p47"/>
          <p:cNvSpPr txBox="1"/>
          <p:nvPr/>
        </p:nvSpPr>
        <p:spPr>
          <a:xfrm>
            <a:off x="7162310" y="4130876"/>
            <a:ext cx="16134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Partner Bank</a:t>
            </a:r>
            <a:endParaRPr sz="1500" b="1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D635E"/>
                </a:solidFill>
                <a:latin typeface="Mulish"/>
                <a:ea typeface="Mulish"/>
                <a:cs typeface="Mulish"/>
                <a:sym typeface="Mulish"/>
              </a:rPr>
              <a:t>Thrift / Rural</a:t>
            </a:r>
            <a:endParaRPr sz="1500" dirty="0">
              <a:solidFill>
                <a:srgbClr val="0D635E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483" name="Google Shape;483;p4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86" y="1073975"/>
            <a:ext cx="358680" cy="35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061" y="1066679"/>
            <a:ext cx="358680" cy="35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2700000">
            <a:off x="6297775" y="1034624"/>
            <a:ext cx="358703" cy="35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H="1">
            <a:off x="5825248" y="1034624"/>
            <a:ext cx="358703" cy="35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4892" y="995751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4882" y="1115526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2475" y="2455319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7875" y="2455325"/>
            <a:ext cx="341700" cy="3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1321" y="2469275"/>
            <a:ext cx="313800" cy="31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6314" y="2469287"/>
            <a:ext cx="313800" cy="31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Google Shape;493;p47"/>
          <p:cNvCxnSpPr/>
          <p:nvPr/>
        </p:nvCxnSpPr>
        <p:spPr>
          <a:xfrm>
            <a:off x="293350" y="1579550"/>
            <a:ext cx="2288100" cy="0"/>
          </a:xfrm>
          <a:prstGeom prst="straightConnector1">
            <a:avLst/>
          </a:prstGeom>
          <a:noFill/>
          <a:ln w="9525" cap="flat" cmpd="sng">
            <a:solidFill>
              <a:srgbClr val="00DE6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47"/>
          <p:cNvCxnSpPr/>
          <p:nvPr/>
        </p:nvCxnSpPr>
        <p:spPr>
          <a:xfrm>
            <a:off x="293350" y="4027100"/>
            <a:ext cx="2288100" cy="0"/>
          </a:xfrm>
          <a:prstGeom prst="straightConnector1">
            <a:avLst/>
          </a:prstGeom>
          <a:noFill/>
          <a:ln w="9525" cap="flat" cmpd="sng">
            <a:solidFill>
              <a:srgbClr val="00DE6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5" name="Google Shape;495;p47"/>
          <p:cNvGrpSpPr/>
          <p:nvPr/>
        </p:nvGrpSpPr>
        <p:grpSpPr>
          <a:xfrm>
            <a:off x="554595" y="2394693"/>
            <a:ext cx="1944129" cy="507299"/>
            <a:chOff x="2661925" y="2556400"/>
            <a:chExt cx="2292875" cy="598300"/>
          </a:xfrm>
        </p:grpSpPr>
        <p:sp>
          <p:nvSpPr>
            <p:cNvPr id="496" name="Google Shape;496;p47"/>
            <p:cNvSpPr/>
            <p:nvPr/>
          </p:nvSpPr>
          <p:spPr>
            <a:xfrm>
              <a:off x="2916425" y="2556400"/>
              <a:ext cx="316125" cy="449175"/>
            </a:xfrm>
            <a:custGeom>
              <a:avLst/>
              <a:gdLst/>
              <a:ahLst/>
              <a:cxnLst/>
              <a:rect l="l" t="t" r="r" b="b"/>
              <a:pathLst>
                <a:path w="12645" h="17967" extrusionOk="0">
                  <a:moveTo>
                    <a:pt x="0" y="0"/>
                  </a:moveTo>
                  <a:lnTo>
                    <a:pt x="0" y="17967"/>
                  </a:lnTo>
                  <a:lnTo>
                    <a:pt x="4084" y="17967"/>
                  </a:lnTo>
                  <a:lnTo>
                    <a:pt x="4084" y="13300"/>
                  </a:lnTo>
                  <a:lnTo>
                    <a:pt x="8561" y="13300"/>
                  </a:lnTo>
                  <a:lnTo>
                    <a:pt x="8561" y="17967"/>
                  </a:lnTo>
                  <a:lnTo>
                    <a:pt x="12645" y="17967"/>
                  </a:lnTo>
                  <a:lnTo>
                    <a:pt x="12645" y="0"/>
                  </a:lnTo>
                  <a:lnTo>
                    <a:pt x="8561" y="0"/>
                  </a:lnTo>
                  <a:lnTo>
                    <a:pt x="8561" y="9990"/>
                  </a:lnTo>
                  <a:lnTo>
                    <a:pt x="4084" y="9990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47"/>
            <p:cNvSpPr/>
            <p:nvPr/>
          </p:nvSpPr>
          <p:spPr>
            <a:xfrm>
              <a:off x="3819525" y="2669200"/>
              <a:ext cx="338150" cy="336375"/>
            </a:xfrm>
            <a:custGeom>
              <a:avLst/>
              <a:gdLst/>
              <a:ahLst/>
              <a:cxnLst/>
              <a:rect l="l" t="t" r="r" b="b"/>
              <a:pathLst>
                <a:path w="13526" h="13455" extrusionOk="0">
                  <a:moveTo>
                    <a:pt x="6620" y="4120"/>
                  </a:moveTo>
                  <a:cubicBezTo>
                    <a:pt x="7763" y="4120"/>
                    <a:pt x="8739" y="4358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20" y="10145"/>
                  </a:cubicBezTo>
                  <a:cubicBezTo>
                    <a:pt x="5227" y="10145"/>
                    <a:pt x="4096" y="8930"/>
                    <a:pt x="4096" y="7133"/>
                  </a:cubicBezTo>
                  <a:cubicBezTo>
                    <a:pt x="4096" y="5335"/>
                    <a:pt x="5227" y="4120"/>
                    <a:pt x="6620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23" y="1822"/>
                  </a:lnTo>
                  <a:cubicBezTo>
                    <a:pt x="8596" y="1215"/>
                    <a:pt x="7596" y="810"/>
                    <a:pt x="6108" y="810"/>
                  </a:cubicBezTo>
                  <a:cubicBezTo>
                    <a:pt x="2679" y="810"/>
                    <a:pt x="0" y="3596"/>
                    <a:pt x="0" y="7133"/>
                  </a:cubicBezTo>
                  <a:cubicBezTo>
                    <a:pt x="0" y="10657"/>
                    <a:pt x="2584" y="13455"/>
                    <a:pt x="5870" y="13455"/>
                  </a:cubicBezTo>
                  <a:cubicBezTo>
                    <a:pt x="7370" y="13455"/>
                    <a:pt x="8596" y="12871"/>
                    <a:pt x="9299" y="12062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47"/>
            <p:cNvSpPr/>
            <p:nvPr/>
          </p:nvSpPr>
          <p:spPr>
            <a:xfrm>
              <a:off x="4205875" y="2556400"/>
              <a:ext cx="144075" cy="449775"/>
            </a:xfrm>
            <a:custGeom>
              <a:avLst/>
              <a:gdLst/>
              <a:ahLst/>
              <a:cxnLst/>
              <a:rect l="l" t="t" r="r" b="b"/>
              <a:pathLst>
                <a:path w="5763" h="17991" extrusionOk="0">
                  <a:moveTo>
                    <a:pt x="0" y="0"/>
                  </a:moveTo>
                  <a:lnTo>
                    <a:pt x="0" y="13240"/>
                  </a:lnTo>
                  <a:cubicBezTo>
                    <a:pt x="0" y="16383"/>
                    <a:pt x="1608" y="17991"/>
                    <a:pt x="5525" y="17991"/>
                  </a:cubicBezTo>
                  <a:lnTo>
                    <a:pt x="5763" y="14407"/>
                  </a:lnTo>
                  <a:cubicBezTo>
                    <a:pt x="4620" y="14335"/>
                    <a:pt x="4084" y="13823"/>
                    <a:pt x="4084" y="12704"/>
                  </a:cubicBezTo>
                  <a:lnTo>
                    <a:pt x="40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47"/>
            <p:cNvSpPr/>
            <p:nvPr/>
          </p:nvSpPr>
          <p:spPr>
            <a:xfrm>
              <a:off x="4362150" y="2678425"/>
              <a:ext cx="467925" cy="336375"/>
            </a:xfrm>
            <a:custGeom>
              <a:avLst/>
              <a:gdLst/>
              <a:ahLst/>
              <a:cxnLst/>
              <a:rect l="l" t="t" r="r" b="b"/>
              <a:pathLst>
                <a:path w="18717" h="13455" extrusionOk="0">
                  <a:moveTo>
                    <a:pt x="6608" y="4120"/>
                  </a:moveTo>
                  <a:cubicBezTo>
                    <a:pt x="7763" y="4120"/>
                    <a:pt x="8727" y="4359"/>
                    <a:pt x="9442" y="4799"/>
                  </a:cubicBezTo>
                  <a:lnTo>
                    <a:pt x="9442" y="8645"/>
                  </a:lnTo>
                  <a:cubicBezTo>
                    <a:pt x="8858" y="9764"/>
                    <a:pt x="7787" y="10145"/>
                    <a:pt x="6608" y="10145"/>
                  </a:cubicBezTo>
                  <a:cubicBezTo>
                    <a:pt x="5227" y="10145"/>
                    <a:pt x="4084" y="8931"/>
                    <a:pt x="4084" y="7133"/>
                  </a:cubicBezTo>
                  <a:cubicBezTo>
                    <a:pt x="4084" y="5335"/>
                    <a:pt x="5227" y="4120"/>
                    <a:pt x="6608" y="4120"/>
                  </a:cubicBezTo>
                  <a:close/>
                  <a:moveTo>
                    <a:pt x="9442" y="1"/>
                  </a:moveTo>
                  <a:lnTo>
                    <a:pt x="9442" y="1751"/>
                  </a:lnTo>
                  <a:lnTo>
                    <a:pt x="9311" y="1823"/>
                  </a:lnTo>
                  <a:cubicBezTo>
                    <a:pt x="8585" y="1215"/>
                    <a:pt x="7584" y="799"/>
                    <a:pt x="6108" y="799"/>
                  </a:cubicBezTo>
                  <a:cubicBezTo>
                    <a:pt x="2679" y="799"/>
                    <a:pt x="0" y="3608"/>
                    <a:pt x="0" y="7133"/>
                  </a:cubicBezTo>
                  <a:cubicBezTo>
                    <a:pt x="0" y="10657"/>
                    <a:pt x="2572" y="13455"/>
                    <a:pt x="5858" y="13455"/>
                  </a:cubicBezTo>
                  <a:cubicBezTo>
                    <a:pt x="7370" y="13455"/>
                    <a:pt x="8585" y="12872"/>
                    <a:pt x="9299" y="12074"/>
                  </a:cubicBezTo>
                  <a:lnTo>
                    <a:pt x="9442" y="12121"/>
                  </a:lnTo>
                  <a:lnTo>
                    <a:pt x="9442" y="13217"/>
                  </a:lnTo>
                  <a:lnTo>
                    <a:pt x="13526" y="13217"/>
                  </a:lnTo>
                  <a:lnTo>
                    <a:pt x="13526" y="8395"/>
                  </a:lnTo>
                  <a:lnTo>
                    <a:pt x="15228" y="8395"/>
                  </a:lnTo>
                  <a:cubicBezTo>
                    <a:pt x="15919" y="8395"/>
                    <a:pt x="16574" y="8061"/>
                    <a:pt x="16978" y="7502"/>
                  </a:cubicBezTo>
                  <a:lnTo>
                    <a:pt x="18717" y="5109"/>
                  </a:lnTo>
                  <a:lnTo>
                    <a:pt x="13526" y="5109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47"/>
            <p:cNvSpPr/>
            <p:nvPr/>
          </p:nvSpPr>
          <p:spPr>
            <a:xfrm>
              <a:off x="2786350" y="2806125"/>
              <a:ext cx="130100" cy="82175"/>
            </a:xfrm>
            <a:custGeom>
              <a:avLst/>
              <a:gdLst/>
              <a:ahLst/>
              <a:cxnLst/>
              <a:rect l="l" t="t" r="r" b="b"/>
              <a:pathLst>
                <a:path w="5204" h="3287" extrusionOk="0">
                  <a:moveTo>
                    <a:pt x="0" y="1"/>
                  </a:moveTo>
                  <a:lnTo>
                    <a:pt x="1739" y="2394"/>
                  </a:lnTo>
                  <a:cubicBezTo>
                    <a:pt x="2155" y="2953"/>
                    <a:pt x="2810" y="3287"/>
                    <a:pt x="3501" y="3287"/>
                  </a:cubicBezTo>
                  <a:lnTo>
                    <a:pt x="5203" y="3287"/>
                  </a:lnTo>
                  <a:lnTo>
                    <a:pt x="52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47"/>
            <p:cNvSpPr/>
            <p:nvPr/>
          </p:nvSpPr>
          <p:spPr>
            <a:xfrm>
              <a:off x="2661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739" y="2394"/>
                  </a:lnTo>
                  <a:cubicBezTo>
                    <a:pt x="2156" y="2954"/>
                    <a:pt x="2799" y="3287"/>
                    <a:pt x="3501" y="3287"/>
                  </a:cubicBezTo>
                  <a:lnTo>
                    <a:pt x="7394" y="3287"/>
                  </a:ln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47"/>
            <p:cNvSpPr/>
            <p:nvPr/>
          </p:nvSpPr>
          <p:spPr>
            <a:xfrm>
              <a:off x="330217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85" y="3287"/>
                    <a:pt x="5240" y="2954"/>
                    <a:pt x="5645" y="2394"/>
                  </a:cubicBezTo>
                  <a:lnTo>
                    <a:pt x="73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47"/>
            <p:cNvSpPr/>
            <p:nvPr/>
          </p:nvSpPr>
          <p:spPr>
            <a:xfrm>
              <a:off x="4769925" y="2678425"/>
              <a:ext cx="184875" cy="82200"/>
            </a:xfrm>
            <a:custGeom>
              <a:avLst/>
              <a:gdLst/>
              <a:ahLst/>
              <a:cxnLst/>
              <a:rect l="l" t="t" r="r" b="b"/>
              <a:pathLst>
                <a:path w="7395" h="3288" extrusionOk="0">
                  <a:moveTo>
                    <a:pt x="1" y="1"/>
                  </a:moveTo>
                  <a:lnTo>
                    <a:pt x="1" y="3287"/>
                  </a:lnTo>
                  <a:lnTo>
                    <a:pt x="3894" y="3287"/>
                  </a:lnTo>
                  <a:cubicBezTo>
                    <a:pt x="4596" y="3287"/>
                    <a:pt x="5251" y="2954"/>
                    <a:pt x="5656" y="2394"/>
                  </a:cubicBezTo>
                  <a:lnTo>
                    <a:pt x="7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47"/>
            <p:cNvSpPr/>
            <p:nvPr/>
          </p:nvSpPr>
          <p:spPr>
            <a:xfrm>
              <a:off x="3456075" y="2678425"/>
              <a:ext cx="336375" cy="476275"/>
            </a:xfrm>
            <a:custGeom>
              <a:avLst/>
              <a:gdLst/>
              <a:ahLst/>
              <a:cxnLst/>
              <a:rect l="l" t="t" r="r" b="b"/>
              <a:pathLst>
                <a:path w="13455" h="19051" extrusionOk="0">
                  <a:moveTo>
                    <a:pt x="6620" y="4120"/>
                  </a:moveTo>
                  <a:cubicBezTo>
                    <a:pt x="7763" y="4120"/>
                    <a:pt x="8668" y="4359"/>
                    <a:pt x="9371" y="4775"/>
                  </a:cubicBezTo>
                  <a:lnTo>
                    <a:pt x="9371" y="8788"/>
                  </a:lnTo>
                  <a:cubicBezTo>
                    <a:pt x="8763" y="9788"/>
                    <a:pt x="7740" y="10145"/>
                    <a:pt x="6620" y="10145"/>
                  </a:cubicBezTo>
                  <a:cubicBezTo>
                    <a:pt x="4942" y="10145"/>
                    <a:pt x="4096" y="8931"/>
                    <a:pt x="4096" y="7133"/>
                  </a:cubicBezTo>
                  <a:cubicBezTo>
                    <a:pt x="4096" y="5335"/>
                    <a:pt x="4942" y="4120"/>
                    <a:pt x="6620" y="4120"/>
                  </a:cubicBezTo>
                  <a:close/>
                  <a:moveTo>
                    <a:pt x="9371" y="1"/>
                  </a:moveTo>
                  <a:lnTo>
                    <a:pt x="9371" y="1703"/>
                  </a:lnTo>
                  <a:lnTo>
                    <a:pt x="9252" y="1775"/>
                  </a:lnTo>
                  <a:cubicBezTo>
                    <a:pt x="8513" y="1192"/>
                    <a:pt x="7549" y="799"/>
                    <a:pt x="6108" y="799"/>
                  </a:cubicBezTo>
                  <a:cubicBezTo>
                    <a:pt x="2382" y="799"/>
                    <a:pt x="0" y="3608"/>
                    <a:pt x="0" y="7133"/>
                  </a:cubicBezTo>
                  <a:cubicBezTo>
                    <a:pt x="0" y="10657"/>
                    <a:pt x="2286" y="13455"/>
                    <a:pt x="5870" y="13455"/>
                  </a:cubicBezTo>
                  <a:cubicBezTo>
                    <a:pt x="7323" y="13455"/>
                    <a:pt x="8525" y="12919"/>
                    <a:pt x="9228" y="12145"/>
                  </a:cubicBezTo>
                  <a:lnTo>
                    <a:pt x="9371" y="12193"/>
                  </a:lnTo>
                  <a:lnTo>
                    <a:pt x="9371" y="13145"/>
                  </a:lnTo>
                  <a:cubicBezTo>
                    <a:pt x="9371" y="13467"/>
                    <a:pt x="9299" y="13776"/>
                    <a:pt x="9180" y="14062"/>
                  </a:cubicBezTo>
                  <a:cubicBezTo>
                    <a:pt x="8728" y="15086"/>
                    <a:pt x="7549" y="15741"/>
                    <a:pt x="6263" y="15741"/>
                  </a:cubicBezTo>
                  <a:cubicBezTo>
                    <a:pt x="4787" y="15741"/>
                    <a:pt x="3537" y="15622"/>
                    <a:pt x="2394" y="15193"/>
                  </a:cubicBezTo>
                  <a:lnTo>
                    <a:pt x="2394" y="18527"/>
                  </a:lnTo>
                  <a:cubicBezTo>
                    <a:pt x="3703" y="18944"/>
                    <a:pt x="5001" y="19051"/>
                    <a:pt x="6525" y="19051"/>
                  </a:cubicBezTo>
                  <a:cubicBezTo>
                    <a:pt x="9895" y="19051"/>
                    <a:pt x="12883" y="17098"/>
                    <a:pt x="13383" y="14062"/>
                  </a:cubicBezTo>
                  <a:cubicBezTo>
                    <a:pt x="13431" y="13765"/>
                    <a:pt x="13455" y="13455"/>
                    <a:pt x="13455" y="13145"/>
                  </a:cubicBezTo>
                  <a:lnTo>
                    <a:pt x="13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3301300" y="2806125"/>
              <a:ext cx="102125" cy="208675"/>
            </a:xfrm>
            <a:custGeom>
              <a:avLst/>
              <a:gdLst/>
              <a:ahLst/>
              <a:cxnLst/>
              <a:rect l="l" t="t" r="r" b="b"/>
              <a:pathLst>
                <a:path w="4085" h="8347" extrusionOk="0">
                  <a:moveTo>
                    <a:pt x="0" y="1"/>
                  </a:moveTo>
                  <a:lnTo>
                    <a:pt x="0" y="7978"/>
                  </a:lnTo>
                  <a:lnTo>
                    <a:pt x="0" y="8347"/>
                  </a:lnTo>
                  <a:lnTo>
                    <a:pt x="4084" y="8347"/>
                  </a:lnTo>
                  <a:lnTo>
                    <a:pt x="4084" y="7978"/>
                  </a:lnTo>
                  <a:lnTo>
                    <a:pt x="40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6" name="Google Shape;506;p47"/>
          <p:cNvGrpSpPr/>
          <p:nvPr/>
        </p:nvGrpSpPr>
        <p:grpSpPr>
          <a:xfrm>
            <a:off x="8642954" y="88290"/>
            <a:ext cx="434280" cy="236414"/>
            <a:chOff x="3628725" y="2024200"/>
            <a:chExt cx="1707075" cy="929300"/>
          </a:xfrm>
        </p:grpSpPr>
        <p:sp>
          <p:nvSpPr>
            <p:cNvPr id="507" name="Google Shape;507;p47"/>
            <p:cNvSpPr/>
            <p:nvPr/>
          </p:nvSpPr>
          <p:spPr>
            <a:xfrm>
              <a:off x="3836475" y="2024200"/>
              <a:ext cx="1291850" cy="929300"/>
            </a:xfrm>
            <a:custGeom>
              <a:avLst/>
              <a:gdLst/>
              <a:ahLst/>
              <a:cxnLst/>
              <a:rect l="l" t="t" r="r" b="b"/>
              <a:pathLst>
                <a:path w="51674" h="37172" extrusionOk="0">
                  <a:moveTo>
                    <a:pt x="12752" y="0"/>
                  </a:moveTo>
                  <a:lnTo>
                    <a:pt x="12752" y="20657"/>
                  </a:lnTo>
                  <a:lnTo>
                    <a:pt x="1" y="20657"/>
                  </a:lnTo>
                  <a:lnTo>
                    <a:pt x="3596" y="25598"/>
                  </a:lnTo>
                  <a:cubicBezTo>
                    <a:pt x="4442" y="26765"/>
                    <a:pt x="5799" y="27456"/>
                    <a:pt x="7240" y="27456"/>
                  </a:cubicBezTo>
                  <a:lnTo>
                    <a:pt x="12752" y="27456"/>
                  </a:lnTo>
                  <a:lnTo>
                    <a:pt x="12752" y="37171"/>
                  </a:lnTo>
                  <a:lnTo>
                    <a:pt x="21206" y="37171"/>
                  </a:lnTo>
                  <a:lnTo>
                    <a:pt x="21206" y="27503"/>
                  </a:lnTo>
                  <a:lnTo>
                    <a:pt x="30469" y="27503"/>
                  </a:lnTo>
                  <a:lnTo>
                    <a:pt x="30469" y="37171"/>
                  </a:lnTo>
                  <a:lnTo>
                    <a:pt x="38922" y="37171"/>
                  </a:lnTo>
                  <a:lnTo>
                    <a:pt x="38922" y="27456"/>
                  </a:lnTo>
                  <a:lnTo>
                    <a:pt x="44435" y="27456"/>
                  </a:lnTo>
                  <a:cubicBezTo>
                    <a:pt x="45875" y="27456"/>
                    <a:pt x="47233" y="26765"/>
                    <a:pt x="48078" y="25598"/>
                  </a:cubicBezTo>
                  <a:lnTo>
                    <a:pt x="51674" y="20657"/>
                  </a:lnTo>
                  <a:lnTo>
                    <a:pt x="38922" y="20657"/>
                  </a:lnTo>
                  <a:lnTo>
                    <a:pt x="38922" y="0"/>
                  </a:lnTo>
                  <a:lnTo>
                    <a:pt x="30469" y="0"/>
                  </a:lnTo>
                  <a:lnTo>
                    <a:pt x="30469" y="20657"/>
                  </a:lnTo>
                  <a:lnTo>
                    <a:pt x="21206" y="20657"/>
                  </a:lnTo>
                  <a:lnTo>
                    <a:pt x="21206" y="0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3628725" y="2276300"/>
              <a:ext cx="382500" cy="170000"/>
            </a:xfrm>
            <a:custGeom>
              <a:avLst/>
              <a:gdLst/>
              <a:ahLst/>
              <a:cxnLst/>
              <a:rect l="l" t="t" r="r" b="b"/>
              <a:pathLst>
                <a:path w="15300" h="6800" extrusionOk="0">
                  <a:moveTo>
                    <a:pt x="0" y="1"/>
                  </a:moveTo>
                  <a:lnTo>
                    <a:pt x="3608" y="4954"/>
                  </a:lnTo>
                  <a:cubicBezTo>
                    <a:pt x="4453" y="6108"/>
                    <a:pt x="5798" y="6799"/>
                    <a:pt x="7239" y="6799"/>
                  </a:cubicBezTo>
                  <a:lnTo>
                    <a:pt x="15300" y="6799"/>
                  </a:ln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4953275" y="2276300"/>
              <a:ext cx="382525" cy="170000"/>
            </a:xfrm>
            <a:custGeom>
              <a:avLst/>
              <a:gdLst/>
              <a:ahLst/>
              <a:cxnLst/>
              <a:rect l="l" t="t" r="r" b="b"/>
              <a:pathLst>
                <a:path w="15301" h="6800" extrusionOk="0">
                  <a:moveTo>
                    <a:pt x="1" y="1"/>
                  </a:moveTo>
                  <a:lnTo>
                    <a:pt x="1" y="6799"/>
                  </a:lnTo>
                  <a:lnTo>
                    <a:pt x="8073" y="6799"/>
                  </a:lnTo>
                  <a:cubicBezTo>
                    <a:pt x="9502" y="6799"/>
                    <a:pt x="10859" y="6108"/>
                    <a:pt x="11705" y="4954"/>
                  </a:cubicBezTo>
                  <a:lnTo>
                    <a:pt x="15300" y="1"/>
                  </a:lnTo>
                  <a:close/>
                </a:path>
              </a:pathLst>
            </a:custGeom>
            <a:solidFill>
              <a:srgbClr val="00AA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1" name="Google Shape;511;p47"/>
          <p:cNvPicPr preferRelativeResize="0"/>
          <p:nvPr/>
        </p:nvPicPr>
        <p:blipFill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979" y="1066975"/>
            <a:ext cx="393941" cy="3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7"/>
          <p:cNvPicPr preferRelativeResize="0"/>
          <p:nvPr/>
        </p:nvPicPr>
        <p:blipFill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8925" y="976283"/>
            <a:ext cx="369300" cy="492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7"/>
          <p:cNvPicPr preferRelativeResize="0"/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550" y="1032743"/>
            <a:ext cx="507301" cy="4123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C657540-FC19-B5B2-9727-D192B26BAD0F}"/>
              </a:ext>
            </a:extLst>
          </p:cNvPr>
          <p:cNvSpPr/>
          <p:nvPr/>
        </p:nvSpPr>
        <p:spPr>
          <a:xfrm>
            <a:off x="1559502" y="2832487"/>
            <a:ext cx="876198" cy="230014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9DEECF-A011-744A-F1AE-202A237E1AA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05675" y="2841033"/>
            <a:ext cx="795841" cy="2119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997</Words>
  <Application>Microsoft Macintosh PowerPoint</Application>
  <PresentationFormat>On-screen Show (16:9)</PresentationFormat>
  <Paragraphs>266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Mulish</vt:lpstr>
      <vt:lpstr>Rubik</vt:lpstr>
      <vt:lpstr>Mulish Medium</vt:lpstr>
      <vt:lpstr>Calibri</vt:lpstr>
      <vt:lpstr>Mulish SemiBold</vt:lpstr>
      <vt:lpstr>Archivo ExtraBold</vt:lpstr>
      <vt:lpstr>Nunito Sans Black</vt:lpstr>
      <vt:lpstr>Arial</vt:lpstr>
      <vt:lpstr>Archivo</vt:lpstr>
      <vt:lpstr>Mulish Black</vt:lpstr>
      <vt:lpstr>Archivo Medium</vt:lpstr>
      <vt:lpstr>Mulish ExtraBold</vt:lpstr>
      <vt:lpstr>Nunito Sans ExtraBold</vt:lpstr>
      <vt:lpstr>Simple Light</vt:lpstr>
      <vt:lpstr>Office Theme</vt:lpstr>
      <vt:lpstr>PowerPoint Presentation</vt:lpstr>
      <vt:lpstr>A leading global sustainable development firm transforming life-changing ideas into world changing ones.  Where Chemonics works, development works.  Work across economic growth and trade, natural resource management, health, and agriculture:</vt:lpstr>
      <vt:lpstr>Digital Financial Services Landscape</vt:lpstr>
      <vt:lpstr>PowerPoint Presentation</vt:lpstr>
      <vt:lpstr>PowerPoint Presentation</vt:lpstr>
      <vt:lpstr>PowerPoint Presentation</vt:lpstr>
      <vt:lpstr>PowerPoint Presentation</vt:lpstr>
      <vt:lpstr>An Open Payments Platform empowering     traditional financial institutions to move money and connect new market players in the digital economy </vt:lpstr>
      <vt:lpstr>PowerPoint Presentation</vt:lpstr>
      <vt:lpstr>The Higala  Ecosystem</vt:lpstr>
      <vt:lpstr>Higala lowers the Cost for Real-Time Payments</vt:lpstr>
      <vt:lpstr>Riding the waves of open payment systems </vt:lpstr>
      <vt:lpstr>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Steve Haley</cp:lastModifiedBy>
  <cp:revision>3</cp:revision>
  <dcterms:modified xsi:type="dcterms:W3CDTF">2024-03-25T04:23:58Z</dcterms:modified>
</cp:coreProperties>
</file>